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charts/chart1.xml" ContentType="application/vnd.openxmlformats-officedocument.drawingml.chart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charts/chart2.xml" ContentType="application/vnd.openxmlformats-officedocument.drawingml.chart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charts/chart3.xml" ContentType="application/vnd.openxmlformats-officedocument.drawingml.chart+xml"/>
  <Override PartName="/ppt/slides/slide27.xml" ContentType="application/vnd.openxmlformats-officedocument.presentationml.slide+xml"/>
  <Override PartName="/ppt/slides/charts/chart4.xml" ContentType="application/vnd.openxmlformats-officedocument.drawingml.chart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4.xml" ContentType="application/vnd.openxmlformats-officedocument.presentationml.slide+xml"/>
  <Default Extension="mp4" ContentType="video/mp4"/>
  <Default Extension="xlsx" ContentType="application/vnd.openxmlformats-officedocument.spreadsheetml.sheet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charts/v4-chart5.xml" ContentType="application/vnd.openxmlformats-officedocument.drawingml.chart+xml"/>
  <Override PartName="/ppt/slides/slide10.xml" ContentType="application/vnd.openxmlformats-officedocument.presentationml.slide+xml"/>
  <Override PartName="/ppt/slides/slide4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Type="http://schemas.openxmlformats.org/package/2006/relationships/metadata/core-properties" Target="/docProps/core.xml" Id="R247a7dddbfd6476a"/><Relationship Type="http://schemas.openxmlformats.org/officeDocument/2006/relationships/extended-properties" Target="/docProps/app.xml" Id="Rd7d73068e27d4aef"/><Relationship Type="http://schemas.openxmlformats.org/officeDocument/2006/relationships/officeDocument" Target="/ppt/presentation.xml" Id="R755745a272b54b55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356e2d539d34af8"/>
    <p:sldMasterId xmlns:r="http://schemas.openxmlformats.org/officeDocument/2006/relationships" id="2147483661" r:id="Rdbc6172e780f4f90"/>
  </p:sldMasterIdLst>
  <p:sldIdLst>
    <p:sldId xmlns:r="http://schemas.openxmlformats.org/officeDocument/2006/relationships" id="256" r:id="R33a3f541eefd43a9"/>
    <p:sldId xmlns:r="http://schemas.openxmlformats.org/officeDocument/2006/relationships" id="257" r:id="R8188a2e32e5c4c2b"/>
    <p:sldId xmlns:r="http://schemas.openxmlformats.org/officeDocument/2006/relationships" id="258" r:id="R6c2ffc5f313e4d3d"/>
    <p:sldId xmlns:r="http://schemas.openxmlformats.org/officeDocument/2006/relationships" id="259" r:id="R82b0b19f025e40f6"/>
    <p:sldId xmlns:r="http://schemas.openxmlformats.org/officeDocument/2006/relationships" id="260" r:id="R3cacd5441c9b4247"/>
    <p:sldId xmlns:ns1="http://schemas.openxmlformats.org/officeDocument/2006/relationships" id="294" ns1:id="rIdV4Slide39"/>
    <p:sldId xmlns:ns1="http://schemas.openxmlformats.org/officeDocument/2006/relationships" id="295" ns1:id="rIdV4Slide40"/>
    <p:sldId xmlns:ns1="http://schemas.openxmlformats.org/officeDocument/2006/relationships" id="296" ns1:id="rIdV4Slide41"/>
    <p:sldId xmlns:ns1="http://schemas.openxmlformats.org/officeDocument/2006/relationships" id="297" ns1:id="rIdV4Slide42"/>
    <p:sldId xmlns:ns1="http://schemas.openxmlformats.org/officeDocument/2006/relationships" id="298" ns1:id="rIdV4Slide43"/>
    <p:sldId xmlns:r="http://schemas.openxmlformats.org/officeDocument/2006/relationships" id="261" r:id="R8d13807ecd3f4301"/>
    <p:sldId xmlns:r="http://schemas.openxmlformats.org/officeDocument/2006/relationships" id="262" r:id="R5908d0fe3e664007"/>
    <p:sldId xmlns:r="http://schemas.openxmlformats.org/officeDocument/2006/relationships" id="263" r:id="Rbf6434ec906a4825"/>
    <p:sldId xmlns:r="http://schemas.openxmlformats.org/officeDocument/2006/relationships" id="264" r:id="R759cae0717c4488f"/>
    <p:sldId xmlns:r="http://schemas.openxmlformats.org/officeDocument/2006/relationships" id="265" r:id="R50c01ef7a37749c1"/>
    <p:sldId xmlns:r="http://schemas.openxmlformats.org/officeDocument/2006/relationships" id="266" r:id="Re88b0a6b0b0449de"/>
    <p:sldId xmlns:r="http://schemas.openxmlformats.org/officeDocument/2006/relationships" id="267" r:id="Rea71900c2c784008"/>
    <p:sldId xmlns:r="http://schemas.openxmlformats.org/officeDocument/2006/relationships" id="268" r:id="R63e9039e02cc4c13"/>
    <p:sldId xmlns:r="http://schemas.openxmlformats.org/officeDocument/2006/relationships" id="269" r:id="Rb59e7be093d84c1e"/>
    <p:sldId xmlns:r="http://schemas.openxmlformats.org/officeDocument/2006/relationships" id="270" r:id="Rae2babc0d5f34f4c"/>
    <p:sldId xmlns:r="http://schemas.openxmlformats.org/officeDocument/2006/relationships" id="271" r:id="R07a0a65d6b134cd9"/>
    <p:sldId xmlns:r="http://schemas.openxmlformats.org/officeDocument/2006/relationships" id="272" r:id="R2f42877d20484fea"/>
    <p:sldId xmlns:r="http://schemas.openxmlformats.org/officeDocument/2006/relationships" id="273" r:id="R0baddc0eebba4ec1"/>
    <p:sldId xmlns:r="http://schemas.openxmlformats.org/officeDocument/2006/relationships" id="274" r:id="R3cf572572c7c4a1e"/>
    <p:sldId xmlns:r="http://schemas.openxmlformats.org/officeDocument/2006/relationships" id="275" r:id="Rd5b16638a1384620"/>
    <p:sldId xmlns:r="http://schemas.openxmlformats.org/officeDocument/2006/relationships" id="276" r:id="R2529c559bbad4ba7"/>
    <p:sldId xmlns:r="http://schemas.openxmlformats.org/officeDocument/2006/relationships" id="277" r:id="R184207f0d099453e"/>
    <p:sldId xmlns:r="http://schemas.openxmlformats.org/officeDocument/2006/relationships" id="278" r:id="R8d51ed1049ce4cbb"/>
    <p:sldId xmlns:r="http://schemas.openxmlformats.org/officeDocument/2006/relationships" id="279" r:id="R5d97bea9f39b4eb1"/>
    <p:sldId xmlns:r="http://schemas.openxmlformats.org/officeDocument/2006/relationships" id="280" r:id="Rb34cff56ba774b46"/>
    <p:sldId xmlns:r="http://schemas.openxmlformats.org/officeDocument/2006/relationships" id="281" r:id="Rf1ca257219a14084"/>
    <p:sldId xmlns:r="http://schemas.openxmlformats.org/officeDocument/2006/relationships" id="282" r:id="Re44dee2a47a94c25"/>
    <p:sldId xmlns:r="http://schemas.openxmlformats.org/officeDocument/2006/relationships" id="283" r:id="R6489601eacdf47e1"/>
    <p:sldId xmlns:r="http://schemas.openxmlformats.org/officeDocument/2006/relationships" id="284" r:id="R6c538e5bf55d44cb"/>
    <p:sldId xmlns:r="http://schemas.openxmlformats.org/officeDocument/2006/relationships" id="285" r:id="Rd95178473bd540d9"/>
    <p:sldId xmlns:r="http://schemas.openxmlformats.org/officeDocument/2006/relationships" id="286" r:id="Rdf66a3867cc641c0"/>
    <p:sldId xmlns:r="http://schemas.openxmlformats.org/officeDocument/2006/relationships" id="287" r:id="Rd1cf83ea1ec24bd6"/>
    <p:sldId xmlns:r="http://schemas.openxmlformats.org/officeDocument/2006/relationships" id="288" r:id="R2259a0cf230f4e25"/>
    <p:sldId xmlns:r="http://schemas.openxmlformats.org/officeDocument/2006/relationships" id="289" r:id="R77dbf44a7fe74f66"/>
    <p:sldId xmlns:r="http://schemas.openxmlformats.org/officeDocument/2006/relationships" id="290" r:id="Rfc146b09930145e0"/>
    <p:sldId xmlns:r="http://schemas.openxmlformats.org/officeDocument/2006/relationships" id="291" r:id="R9815e9bcb6cb4602"/>
    <p:sldId xmlns:r="http://schemas.openxmlformats.org/officeDocument/2006/relationships" id="292" r:id="R5c690083beaf4372"/>
    <p:sldId xmlns:ns1="http://schemas.openxmlformats.org/officeDocument/2006/relationships" id="299" ns1:id="rIdV5Closing"/>
    <p:sldId xmlns:r="http://schemas.openxmlformats.org/officeDocument/2006/relationships" id="293" r:id="R5e26fc0d0a8e440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4d6beb2af7a241ca"/><Relationship Type="http://schemas.openxmlformats.org/officeDocument/2006/relationships/slideMaster" Target="/ppt/slideMasters/slideMaster1.xml" Id="R4356e2d539d34af8"/><Relationship Type="http://schemas.openxmlformats.org/officeDocument/2006/relationships/slideMaster" Target="/ppt/slideMasters/slideMaster2.xml" Id="Rdbc6172e780f4f90"/><Relationship Type="http://schemas.openxmlformats.org/officeDocument/2006/relationships/presProps" Target="/ppt/presProps.xml" Id="R12ef067da1ef4e61"/><Relationship Type="http://schemas.openxmlformats.org/officeDocument/2006/relationships/tableStyles" Target="/ppt/tableStyles.xml" Id="R412b835a56d44000"/><Relationship Type="http://schemas.openxmlformats.org/officeDocument/2006/relationships/slide" Target="slides/slide1.xml" Id="R33a3f541eefd43a9"/><Relationship Type="http://schemas.openxmlformats.org/officeDocument/2006/relationships/slide" Target="slides/slide2.xml" Id="R8188a2e32e5c4c2b"/><Relationship Type="http://schemas.openxmlformats.org/officeDocument/2006/relationships/slide" Target="slides/slide3.xml" Id="R6c2ffc5f313e4d3d"/><Relationship Type="http://schemas.openxmlformats.org/officeDocument/2006/relationships/slide" Target="slides/slide4.xml" Id="R82b0b19f025e40f6"/><Relationship Type="http://schemas.openxmlformats.org/officeDocument/2006/relationships/slide" Target="slides/slide5.xml" Id="R3cacd5441c9b4247"/><Relationship Type="http://schemas.openxmlformats.org/officeDocument/2006/relationships/slide" Target="slides/slide11.xml" Id="R8d13807ecd3f4301"/><Relationship Type="http://schemas.openxmlformats.org/officeDocument/2006/relationships/slide" Target="slides/slide12.xml" Id="R5908d0fe3e664007"/><Relationship Type="http://schemas.openxmlformats.org/officeDocument/2006/relationships/slide" Target="slides/slide13.xml" Id="Rbf6434ec906a4825"/><Relationship Type="http://schemas.openxmlformats.org/officeDocument/2006/relationships/slide" Target="slides/slide14.xml" Id="R759cae0717c4488f"/><Relationship Type="http://schemas.openxmlformats.org/officeDocument/2006/relationships/slide" Target="slides/slide15.xml" Id="R50c01ef7a37749c1"/><Relationship Type="http://schemas.openxmlformats.org/officeDocument/2006/relationships/slide" Target="slides/slide16.xml" Id="Re88b0a6b0b0449de"/><Relationship Type="http://schemas.openxmlformats.org/officeDocument/2006/relationships/slide" Target="slides/slide17.xml" Id="Rea71900c2c784008"/><Relationship Type="http://schemas.openxmlformats.org/officeDocument/2006/relationships/slide" Target="slides/slide18.xml" Id="R63e9039e02cc4c13"/><Relationship Type="http://schemas.openxmlformats.org/officeDocument/2006/relationships/slide" Target="slides/slide19.xml" Id="Rb59e7be093d84c1e"/><Relationship Type="http://schemas.openxmlformats.org/officeDocument/2006/relationships/slide" Target="slides/slide20.xml" Id="Rae2babc0d5f34f4c"/><Relationship Type="http://schemas.openxmlformats.org/officeDocument/2006/relationships/slide" Target="slides/slide21.xml" Id="R07a0a65d6b134cd9"/><Relationship Type="http://schemas.openxmlformats.org/officeDocument/2006/relationships/slide" Target="slides/slide22.xml" Id="R2f42877d20484fea"/><Relationship Type="http://schemas.openxmlformats.org/officeDocument/2006/relationships/slide" Target="slides/slide23.xml" Id="R0baddc0eebba4ec1"/><Relationship Type="http://schemas.openxmlformats.org/officeDocument/2006/relationships/slide" Target="slides/slide24.xml" Id="R3cf572572c7c4a1e"/><Relationship Type="http://schemas.openxmlformats.org/officeDocument/2006/relationships/slide" Target="slides/slide25.xml" Id="Rd5b16638a1384620"/><Relationship Type="http://schemas.openxmlformats.org/officeDocument/2006/relationships/slide" Target="slides/slide26.xml" Id="R2529c559bbad4ba7"/><Relationship Type="http://schemas.openxmlformats.org/officeDocument/2006/relationships/slide" Target="slides/slide27.xml" Id="R184207f0d099453e"/><Relationship Type="http://schemas.openxmlformats.org/officeDocument/2006/relationships/slide" Target="slides/slide28.xml" Id="R8d51ed1049ce4cbb"/><Relationship Type="http://schemas.openxmlformats.org/officeDocument/2006/relationships/slide" Target="slides/slide29.xml" Id="R5d97bea9f39b4eb1"/><Relationship Type="http://schemas.openxmlformats.org/officeDocument/2006/relationships/slide" Target="slides/slide30.xml" Id="Rb34cff56ba774b46"/><Relationship Type="http://schemas.openxmlformats.org/officeDocument/2006/relationships/slide" Target="slides/slide31.xml" Id="Rf1ca257219a14084"/><Relationship Type="http://schemas.openxmlformats.org/officeDocument/2006/relationships/slide" Target="slides/slide32.xml" Id="Re44dee2a47a94c25"/><Relationship Type="http://schemas.openxmlformats.org/officeDocument/2006/relationships/slide" Target="slides/slide33.xml" Id="R6489601eacdf47e1"/><Relationship Type="http://schemas.openxmlformats.org/officeDocument/2006/relationships/slide" Target="slides/slide34.xml" Id="R6c538e5bf55d44cb"/><Relationship Type="http://schemas.openxmlformats.org/officeDocument/2006/relationships/slide" Target="slides/slide35.xml" Id="Rd95178473bd540d9"/><Relationship Type="http://schemas.openxmlformats.org/officeDocument/2006/relationships/slide" Target="slides/slide36.xml" Id="Rdf66a3867cc641c0"/><Relationship Type="http://schemas.openxmlformats.org/officeDocument/2006/relationships/slide" Target="slides/slide37.xml" Id="Rd1cf83ea1ec24bd6"/><Relationship Type="http://schemas.openxmlformats.org/officeDocument/2006/relationships/slide" Target="slides/slide38.xml" Id="R2259a0cf230f4e25"/><Relationship Type="http://schemas.openxmlformats.org/officeDocument/2006/relationships/slide" Target="slides/slide39.xml" Id="R77dbf44a7fe74f66"/><Relationship Type="http://schemas.openxmlformats.org/officeDocument/2006/relationships/slide" Target="slides/slide40.xml" Id="Rfc146b09930145e0"/><Relationship Type="http://schemas.openxmlformats.org/officeDocument/2006/relationships/slide" Target="slides/slide41.xml" Id="R9815e9bcb6cb4602"/><Relationship Type="http://schemas.openxmlformats.org/officeDocument/2006/relationships/slide" Target="slides/slide42.xml" Id="R5c690083beaf4372"/><Relationship Type="http://schemas.openxmlformats.org/officeDocument/2006/relationships/slide" Target="slides/slide44.xml" Id="R5e26fc0d0a8e4405"/><Relationship Id="rIdV4Slide39" Type="http://schemas.openxmlformats.org/officeDocument/2006/relationships/slide" Target="slides/slide6.xml"/><Relationship Id="rIdV4Slide40" Type="http://schemas.openxmlformats.org/officeDocument/2006/relationships/slide" Target="slides/slide7.xml"/><Relationship Id="rIdV4Slide41" Type="http://schemas.openxmlformats.org/officeDocument/2006/relationships/slide" Target="slides/slide8.xml"/><Relationship Id="rIdV4Slide42" Type="http://schemas.openxmlformats.org/officeDocument/2006/relationships/slide" Target="slides/slide9.xml"/><Relationship Id="rIdV4Slide43" Type="http://schemas.openxmlformats.org/officeDocument/2006/relationships/slide" Target="slides/slide10.xml"/><Relationship Id="rIdV5Closing" Type="http://schemas.openxmlformats.org/officeDocument/2006/relationships/slide" Target="slides/slide43.xml"/></Relationships>
</file>

<file path=ppt/slideLayouts/_rels/slideLayout1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8ef9163210ad477f"/></Relationships>
</file>

<file path=ppt/slideLayouts/_rels/slideLayout2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da45386f1b7f464d"/></Relationships>
</file>

<file path=ppt/slideLayouts/_rels/slideLayout3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cbc30c946f224a27"/></Relationships>
</file>

<file path=ppt/slideLayouts/_rels/slideLayout4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2335e6096d3145cf"/></Relationships>
</file>

<file path=ppt/slideLayouts/_rels/slideLayout5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45db4ab94388463d"/></Relationships>
</file>

<file path=ppt/slideLayouts/_rels/slideLayout6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0bf1b3ca5b77467d"/></Relationships>
</file>

<file path=ppt/slideLayouts/_rels/slideLayout7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0f89cf7c34e2406b"/></Relationships>
</file>

<file path=ppt/slideLayouts/_rels/slideLayout8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e8b148e28df54ce3"/></Relationships>
</file>

<file path=ppt/slideLayouts/_rels/slideLayout9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b8213a556a914e73"/></Relationships>
</file>

<file path=ppt/slideLayouts/_rels/slideLayout10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e19b51e4cd1547b5"/></Relationships>
</file>

<file path=ppt/slideLayouts/_rels/slideLayout11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732219a9c8084819"/></Relationships>
</file>

<file path=ppt/slideLayouts/_rels/slideLayout12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d0a10f4060654275"/></Relationships>
</file>

<file path=ppt/slideLayouts/_rels/slideLayout13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2.xml" Id="R04487e48dad4467d"/></Relationships>
</file>

<file path=ppt/slideLayouts/_rels/slideLayout14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2.xml" Id="Rc09f815d214c43ac"/></Relationships>
</file>

<file path=ppt/slideLayouts/slideLayout1.xml><?xml version="1.0" encoding="utf-8"?>
<p:sldLayout xmlns:p="http://schemas.openxmlformats.org/presentationml/2006/main" preserve="1">
  <p:cSld name="01 Cover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body 0">
            <a:extLst xmlns:a="http://schemas.openxmlformats.org/drawingml/2006/main">
              <a:ext uri="{FF2B5EF4-FFF2-40B4-BE49-F238E27FC236}">
                <a16:creationId xmlns:a16="http://schemas.microsoft.com/office/drawing/2014/main" id="{0ECD6026-2806-421A-8DF6-AC9F1CD0785F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609600" y="1704975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DeCLaRe Lab</a:t>
            </a:r>
          </a:p>
        </p:txBody>
      </p:sp>
      <p:sp>
        <p:nvSpPr>
          <p:cNvPr id="4" name="title 1">
            <a:extLst xmlns:a="http://schemas.openxmlformats.org/drawingml/2006/main">
              <a:ext uri="{FF2B5EF4-FFF2-40B4-BE49-F238E27FC236}">
                <a16:creationId xmlns:a16="http://schemas.microsoft.com/office/drawing/2014/main" id="{F82F3C77-5B5A-4C4C-B6F7-E74C0AB9252B}"/>
              </a:ext>
            </a:extLst>
          </p:cNvPr>
          <p:cNvSpPr>
            <a:spLocks xmlns:a="http://schemas.openxmlformats.org/drawingml/2006/main" noGrp="1"/>
          </p:cNvSpPr>
          <p:nvPr>
            <p:ph type="title" idx="1"/>
          </p:nvPr>
        </p:nvSpPr>
        <p:spPr>
          <a:xfrm xmlns:a="http://schemas.openxmlformats.org/drawingml/2006/main">
            <a:off x="609600" y="2324100"/>
            <a:ext cx="107632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51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Presentation title</a:t>
            </a:r>
          </a:p>
          <a:p xmlns:a="http://schemas.openxmlformats.org/drawingml/2006/main">
            <a:pPr>
              <a:buNone/>
              <a:defRPr sz="51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51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on two lines</a:t>
            </a:r>
          </a:p>
        </p:txBody>
      </p:sp>
      <p:sp>
        <p:nvSpPr>
          <p:cNvPr id="5" name="subtitle 2">
            <a:extLst xmlns:a="http://schemas.openxmlformats.org/drawingml/2006/main">
              <a:ext uri="{FF2B5EF4-FFF2-40B4-BE49-F238E27FC236}">
                <a16:creationId xmlns:a16="http://schemas.microsoft.com/office/drawing/2014/main" id="{B906A61E-AA0C-48F3-96CB-B00201D5F74F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609600" y="4210050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A concise subtitle for your research</a:t>
            </a:r>
          </a:p>
        </p:txBody>
      </p:sp>
      <p:sp>
        <p:nvSpPr>
          <p:cNvPr id="6" name="body 3">
            <a:extLst xmlns:a="http://schemas.openxmlformats.org/drawingml/2006/main">
              <a:ext uri="{FF2B5EF4-FFF2-40B4-BE49-F238E27FC236}">
                <a16:creationId xmlns:a16="http://schemas.microsoft.com/office/drawing/2014/main" id="{E737A5FC-301E-48F5-9629-CCDB33A2B045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09600" y="5362575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Presenter name</a:t>
            </a:r>
          </a:p>
        </p:txBody>
      </p:sp>
      <p:sp>
        <p:nvSpPr>
          <p:cNvPr id="7" name="body 4">
            <a:extLst xmlns:a="http://schemas.openxmlformats.org/drawingml/2006/main">
              <a:ext uri="{FF2B5EF4-FFF2-40B4-BE49-F238E27FC236}">
                <a16:creationId xmlns:a16="http://schemas.microsoft.com/office/drawing/2014/main" id="{BBFD8C84-A290-4E35-B107-8A2AA871EA67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09600" y="57912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Conference or seminar · Month Year</a:t>
            </a:r>
          </a:p>
        </p:txBody>
      </p:sp>
    </p:spTree>
  </p:cSld>
</p:sldLayout>
</file>

<file path=ppt/slideLayouts/slideLayout2.xml><?xml version="1.0" encoding="utf-8"?>
<p:sldLayout xmlns:p="http://schemas.openxmlformats.org/presentationml/2006/main" preserve="1">
  <p:cSld name="02 Agend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Editorial rule">
            <a:extLst xmlns:a="http://schemas.openxmlformats.org/drawingml/2006/main">
              <a:ext uri="{FF2B5EF4-FFF2-40B4-BE49-F238E27FC236}">
                <a16:creationId xmlns:a16="http://schemas.microsoft.com/office/drawing/2014/main" id="{D4ABCA21-7B73-4345-96C1-335577C86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086100"/>
            <a:ext cx="10077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DDDDA"/>
            </a:solidFill>
          </a:ln>
        </p:spPr>
      </p:sp>
      <p:sp>
        <p:nvSpPr>
          <p:cNvPr id="4" name="Editorial rule">
            <a:extLst xmlns:a="http://schemas.openxmlformats.org/drawingml/2006/main">
              <a:ext uri="{FF2B5EF4-FFF2-40B4-BE49-F238E27FC236}">
                <a16:creationId xmlns:a16="http://schemas.microsoft.com/office/drawing/2014/main" id="{B3BBB5B6-C07F-49D8-90B7-C098033A2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895725"/>
            <a:ext cx="10077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DDDDA"/>
            </a:solidFill>
          </a:ln>
        </p:spPr>
      </p:sp>
      <p:sp>
        <p:nvSpPr>
          <p:cNvPr id="5" name="Editorial rule">
            <a:extLst xmlns:a="http://schemas.openxmlformats.org/drawingml/2006/main">
              <a:ext uri="{FF2B5EF4-FFF2-40B4-BE49-F238E27FC236}">
                <a16:creationId xmlns:a16="http://schemas.microsoft.com/office/drawing/2014/main" id="{F22C83FA-BBF0-492A-A591-AB9026149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705350"/>
            <a:ext cx="10077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DDDDA"/>
            </a:solidFill>
          </a:ln>
        </p:spPr>
      </p:sp>
      <p:sp>
        <p:nvSpPr>
          <p:cNvPr id="6" name="Editorial rule">
            <a:extLst xmlns:a="http://schemas.openxmlformats.org/drawingml/2006/main">
              <a:ext uri="{FF2B5EF4-FFF2-40B4-BE49-F238E27FC236}">
                <a16:creationId xmlns:a16="http://schemas.microsoft.com/office/drawing/2014/main" id="{F2C01015-F613-4F25-A400-3A2EE2360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514975"/>
            <a:ext cx="10077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DDDDA"/>
            </a:solidFill>
          </a:ln>
        </p:spPr>
      </p:sp>
      <p:sp>
        <p:nvSpPr>
          <p:cNvPr id="7" name="title 0">
            <a:extLst xmlns:a="http://schemas.openxmlformats.org/drawingml/2006/main">
              <a:ext uri="{FF2B5EF4-FFF2-40B4-BE49-F238E27FC236}">
                <a16:creationId xmlns:a16="http://schemas.microsoft.com/office/drawing/2014/main" id="{3C5B14F9-0CE8-4A91-B117-83BCD44CE8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14382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Today’s talk</a:t>
            </a:r>
          </a:p>
        </p:txBody>
      </p:sp>
      <p:sp>
        <p:nvSpPr>
          <p:cNvPr id="8" name="body 1">
            <a:extLst xmlns:a="http://schemas.openxmlformats.org/drawingml/2006/main">
              <a:ext uri="{FF2B5EF4-FFF2-40B4-BE49-F238E27FC236}">
                <a16:creationId xmlns:a16="http://schemas.microsoft.com/office/drawing/2014/main" id="{1D88D373-49D6-47B5-99EF-873E62599D9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2524125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body 2">
            <a:extLst xmlns:a="http://schemas.openxmlformats.org/drawingml/2006/main">
              <a:ext uri="{FF2B5EF4-FFF2-40B4-BE49-F238E27FC236}">
                <a16:creationId xmlns:a16="http://schemas.microsoft.com/office/drawing/2014/main" id="{ADA3332B-1B1B-4C16-B12C-744F3695ECD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504950" y="2495550"/>
            <a:ext cx="9906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Research question</a:t>
            </a:r>
          </a:p>
        </p:txBody>
      </p:sp>
      <p:sp>
        <p:nvSpPr>
          <p:cNvPr id="10" name="body 3">
            <a:extLst xmlns:a="http://schemas.openxmlformats.org/drawingml/2006/main">
              <a:ext uri="{FF2B5EF4-FFF2-40B4-BE49-F238E27FC236}">
                <a16:creationId xmlns:a16="http://schemas.microsoft.com/office/drawing/2014/main" id="{1B4BFD15-16C3-42BE-85CA-B39AA4E9DA98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09600" y="3333750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1" name="body 4">
            <a:extLst xmlns:a="http://schemas.openxmlformats.org/drawingml/2006/main">
              <a:ext uri="{FF2B5EF4-FFF2-40B4-BE49-F238E27FC236}">
                <a16:creationId xmlns:a16="http://schemas.microsoft.com/office/drawing/2014/main" id="{CD603913-1A32-41EE-ABD7-C1D360E01D3F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504950" y="3305175"/>
            <a:ext cx="9906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Method</a:t>
            </a:r>
          </a:p>
        </p:txBody>
      </p:sp>
      <p:sp>
        <p:nvSpPr>
          <p:cNvPr id="12" name="body 5">
            <a:extLst xmlns:a="http://schemas.openxmlformats.org/drawingml/2006/main">
              <a:ext uri="{FF2B5EF4-FFF2-40B4-BE49-F238E27FC236}">
                <a16:creationId xmlns:a16="http://schemas.microsoft.com/office/drawing/2014/main" id="{E838658E-F8D6-40AF-A262-9BB93BB97BA7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609600" y="4143375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3" name="body 6">
            <a:extLst xmlns:a="http://schemas.openxmlformats.org/drawingml/2006/main">
              <a:ext uri="{FF2B5EF4-FFF2-40B4-BE49-F238E27FC236}">
                <a16:creationId xmlns:a16="http://schemas.microsoft.com/office/drawing/2014/main" id="{1326A9C7-7BED-427A-BA96-9AA6B973E3EE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1504950" y="4114800"/>
            <a:ext cx="9906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Experiments</a:t>
            </a:r>
          </a:p>
        </p:txBody>
      </p:sp>
      <p:sp>
        <p:nvSpPr>
          <p:cNvPr id="14" name="body 7">
            <a:extLst xmlns:a="http://schemas.openxmlformats.org/drawingml/2006/main">
              <a:ext uri="{FF2B5EF4-FFF2-40B4-BE49-F238E27FC236}">
                <a16:creationId xmlns:a16="http://schemas.microsoft.com/office/drawing/2014/main" id="{8C421DC3-8DD1-4FEC-9080-744023399AD5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609600" y="4953000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15" name="body 8">
            <a:extLst xmlns:a="http://schemas.openxmlformats.org/drawingml/2006/main">
              <a:ext uri="{FF2B5EF4-FFF2-40B4-BE49-F238E27FC236}">
                <a16:creationId xmlns:a16="http://schemas.microsoft.com/office/drawing/2014/main" id="{C441D7EB-69C5-4A3E-A3A0-2742D417DF94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1504950" y="4924425"/>
            <a:ext cx="9906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Discussion</a:t>
            </a:r>
          </a:p>
        </p:txBody>
      </p:sp>
    </p:spTree>
  </p:cSld>
</p:sldLayout>
</file>

<file path=ppt/slideLayouts/slideLayout3.xml><?xml version="1.0" encoding="utf-8"?>
<p:sldLayout xmlns:p="http://schemas.openxmlformats.org/presentationml/2006/main" preserve="1">
  <p:cSld name="04 Title and conten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 0">
            <a:extLst xmlns:a="http://schemas.openxmlformats.org/drawingml/2006/main">
              <a:ext uri="{FF2B5EF4-FFF2-40B4-BE49-F238E27FC236}">
                <a16:creationId xmlns:a16="http://schemas.microsoft.com/office/drawing/2014/main" id="{A9A63679-6123-4795-938F-1ABBD455F39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14382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Slide title</a:t>
            </a:r>
          </a:p>
        </p:txBody>
      </p:sp>
      <p:sp>
        <p:nvSpPr>
          <p:cNvPr id="4" name="subtitle 1">
            <a:extLst xmlns:a="http://schemas.openxmlformats.org/drawingml/2006/main">
              <a:ext uri="{FF2B5EF4-FFF2-40B4-BE49-F238E27FC236}">
                <a16:creationId xmlns:a16="http://schemas.microsoft.com/office/drawing/2014/main" id="{C3B95EDB-67CA-4B57-AE35-7EA96F32775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09600" y="2400300"/>
            <a:ext cx="10287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A short statement of the main point</a:t>
            </a:r>
          </a:p>
        </p:txBody>
      </p:sp>
      <p:sp>
        <p:nvSpPr>
          <p:cNvPr id="5" name="body 2">
            <a:extLst xmlns:a="http://schemas.openxmlformats.org/drawingml/2006/main">
              <a:ext uri="{FF2B5EF4-FFF2-40B4-BE49-F238E27FC236}">
                <a16:creationId xmlns:a16="http://schemas.microsoft.com/office/drawing/2014/main" id="{31AB34B4-1735-4E88-B669-1DDCE9F136A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09600" y="3457575"/>
            <a:ext cx="10382250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First supporting point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0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Second supporting point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0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Third supporting point</a:t>
            </a:r>
          </a:p>
        </p:txBody>
      </p:sp>
      <p:sp>
        <p:nvSpPr>
          <p:cNvPr id="6" name="body 3">
            <a:extLst xmlns:a="http://schemas.openxmlformats.org/drawingml/2006/main">
              <a:ext uri="{FF2B5EF4-FFF2-40B4-BE49-F238E27FC236}">
                <a16:creationId xmlns:a16="http://schemas.microsoft.com/office/drawing/2014/main" id="{BCA901F6-FCF1-425D-BAF3-1DFD06D2938E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09600" y="5857875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Source or short explanatory note</a:t>
            </a:r>
          </a:p>
        </p:txBody>
      </p:sp>
    </p:spTree>
  </p:cSld>
</p:sldLayout>
</file>

<file path=ppt/slideLayouts/slideLayout4.xml><?xml version="1.0" encoding="utf-8"?>
<p:sldLayout xmlns:p="http://schemas.openxmlformats.org/presentationml/2006/main" preserve="1">
  <p:cSld name="05 Two column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Editorial rule">
            <a:extLst xmlns:a="http://schemas.openxmlformats.org/drawingml/2006/main">
              <a:ext uri="{FF2B5EF4-FFF2-40B4-BE49-F238E27FC236}">
                <a16:creationId xmlns:a16="http://schemas.microsoft.com/office/drawing/2014/main" id="{6235A9F9-D290-45E2-88BD-653154750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33725"/>
            <a:ext cx="5029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DDDDA"/>
            </a:solidFill>
          </a:ln>
        </p:spPr>
      </p:sp>
      <p:sp>
        <p:nvSpPr>
          <p:cNvPr id="4" name="Editorial rule">
            <a:extLst xmlns:a="http://schemas.openxmlformats.org/drawingml/2006/main">
              <a:ext uri="{FF2B5EF4-FFF2-40B4-BE49-F238E27FC236}">
                <a16:creationId xmlns:a16="http://schemas.microsoft.com/office/drawing/2014/main" id="{9663104A-AEA8-4924-9C01-539B1FB69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133725"/>
            <a:ext cx="50577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DDDDA"/>
            </a:solidFill>
          </a:ln>
        </p:spPr>
      </p:sp>
      <p:sp>
        <p:nvSpPr>
          <p:cNvPr id="5" name="title 0">
            <a:extLst xmlns:a="http://schemas.openxmlformats.org/drawingml/2006/main">
              <a:ext uri="{FF2B5EF4-FFF2-40B4-BE49-F238E27FC236}">
                <a16:creationId xmlns:a16="http://schemas.microsoft.com/office/drawing/2014/main" id="{CC13956D-93C9-45A7-8470-0CCBB6BB2A1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14382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Two perspectives</a:t>
            </a:r>
          </a:p>
        </p:txBody>
      </p:sp>
      <p:sp>
        <p:nvSpPr>
          <p:cNvPr id="6" name="body 1">
            <a:extLst xmlns:a="http://schemas.openxmlformats.org/drawingml/2006/main">
              <a:ext uri="{FF2B5EF4-FFF2-40B4-BE49-F238E27FC236}">
                <a16:creationId xmlns:a16="http://schemas.microsoft.com/office/drawing/2014/main" id="{1AE0E074-E2CB-49AF-9A2D-98F0ACDCB5E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2533650"/>
            <a:ext cx="50196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Left heading</a:t>
            </a:r>
          </a:p>
        </p:txBody>
      </p:sp>
      <p:sp>
        <p:nvSpPr>
          <p:cNvPr id="7" name="body 2">
            <a:extLst xmlns:a="http://schemas.openxmlformats.org/drawingml/2006/main">
              <a:ext uri="{FF2B5EF4-FFF2-40B4-BE49-F238E27FC236}">
                <a16:creationId xmlns:a16="http://schemas.microsoft.com/office/drawing/2014/main" id="{9F419D36-4620-41E2-A9B3-7B9C34A14CD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524625" y="2533650"/>
            <a:ext cx="50196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Right heading</a:t>
            </a:r>
          </a:p>
        </p:txBody>
      </p:sp>
      <p:sp>
        <p:nvSpPr>
          <p:cNvPr id="8" name="body 3">
            <a:extLst xmlns:a="http://schemas.openxmlformats.org/drawingml/2006/main">
              <a:ext uri="{FF2B5EF4-FFF2-40B4-BE49-F238E27FC236}">
                <a16:creationId xmlns:a16="http://schemas.microsoft.com/office/drawing/2014/main" id="{4284CD9F-13DD-4086-BD84-358B375159BE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09600" y="3409950"/>
            <a:ext cx="4953000" cy="2076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First point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0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Second point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0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Supporting detail</a:t>
            </a:r>
          </a:p>
        </p:txBody>
      </p:sp>
      <p:sp>
        <p:nvSpPr>
          <p:cNvPr id="9" name="body 4">
            <a:extLst xmlns:a="http://schemas.openxmlformats.org/drawingml/2006/main">
              <a:ext uri="{FF2B5EF4-FFF2-40B4-BE49-F238E27FC236}">
                <a16:creationId xmlns:a16="http://schemas.microsoft.com/office/drawing/2014/main" id="{963094CC-A7AA-495B-865D-5885CACCFCA0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524625" y="3409950"/>
            <a:ext cx="4953000" cy="2076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First point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0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Second point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0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Supporting detail</a:t>
            </a:r>
          </a:p>
        </p:txBody>
      </p:sp>
      <p:sp>
        <p:nvSpPr>
          <p:cNvPr id="10" name="body 5">
            <a:extLst xmlns:a="http://schemas.openxmlformats.org/drawingml/2006/main">
              <a:ext uri="{FF2B5EF4-FFF2-40B4-BE49-F238E27FC236}">
                <a16:creationId xmlns:a16="http://schemas.microsoft.com/office/drawing/2014/main" id="{BA2ED57E-6356-4B8C-87BF-4D8B7823ACAC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609600" y="5857875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A shared conclusion or source note</a:t>
            </a:r>
          </a:p>
        </p:txBody>
      </p:sp>
    </p:spTree>
  </p:cSld>
</p:sldLayout>
</file>

<file path=ppt/slideLayouts/slideLayout5.xml><?xml version="1.0" encoding="utf-8"?>
<p:sldLayout xmlns:p="http://schemas.openxmlformats.org/presentationml/2006/main" preserve="1">
  <p:cSld name="06 Figure and interpretation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 0">
            <a:extLst xmlns:a="http://schemas.openxmlformats.org/drawingml/2006/main">
              <a:ext uri="{FF2B5EF4-FFF2-40B4-BE49-F238E27FC236}">
                <a16:creationId xmlns:a16="http://schemas.microsoft.com/office/drawing/2014/main" id="{D2FAEEA6-53D4-400D-A275-9FF04E2082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14382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Figure and interpretation</a:t>
            </a:r>
          </a:p>
        </p:txBody>
      </p:sp>
      <p:sp>
        <p:nvSpPr>
          <p:cNvPr id="4" name="picture 1">
            <a:extLst xmlns:a="http://schemas.openxmlformats.org/drawingml/2006/main">
              <a:ext uri="{FF2B5EF4-FFF2-40B4-BE49-F238E27FC236}">
                <a16:creationId xmlns:a16="http://schemas.microsoft.com/office/drawing/2014/main" id="{E8247C11-56F0-4F57-8911-DE84FEDA2BCF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609600" y="2476500"/>
            <a:ext cx="6896100" cy="316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F1"/>
          </a:solidFill>
          <a:ln xmlns:a="http://schemas.openxmlformats.org/drawingml/2006/main" w="9525">
            <a:solidFill>
              <a:srgbClr val="DDDDDA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Insert figure</a:t>
            </a:r>
          </a:p>
        </p:txBody>
      </p:sp>
      <p:sp>
        <p:nvSpPr>
          <p:cNvPr id="5" name="body 2">
            <a:extLst xmlns:a="http://schemas.openxmlformats.org/drawingml/2006/main">
              <a:ext uri="{FF2B5EF4-FFF2-40B4-BE49-F238E27FC236}">
                <a16:creationId xmlns:a16="http://schemas.microsoft.com/office/drawing/2014/main" id="{918D03C7-E4AD-4D80-9483-B86A483D4FA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10525" y="2505075"/>
            <a:ext cx="3524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Main observation</a:t>
            </a:r>
          </a:p>
        </p:txBody>
      </p:sp>
      <p:sp>
        <p:nvSpPr>
          <p:cNvPr id="6" name="body 3">
            <a:extLst xmlns:a="http://schemas.openxmlformats.org/drawingml/2006/main">
              <a:ext uri="{FF2B5EF4-FFF2-40B4-BE49-F238E27FC236}">
                <a16:creationId xmlns:a16="http://schemas.microsoft.com/office/drawing/2014/main" id="{BC9CDD53-2CE0-4578-9541-3A825FF11842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8010525" y="3581400"/>
            <a:ext cx="35242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Explain the evidence in the figure.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8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State the condition or limitation.</a:t>
            </a:r>
          </a:p>
        </p:txBody>
      </p:sp>
      <p:sp>
        <p:nvSpPr>
          <p:cNvPr id="7" name="body 4">
            <a:extLst xmlns:a="http://schemas.openxmlformats.org/drawingml/2006/main">
              <a:ext uri="{FF2B5EF4-FFF2-40B4-BE49-F238E27FC236}">
                <a16:creationId xmlns:a16="http://schemas.microsoft.com/office/drawing/2014/main" id="{AACFFD98-E26E-44D2-B886-B9891A1D7335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09600" y="5857875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Figure caption and source</a:t>
            </a:r>
          </a:p>
        </p:txBody>
      </p:sp>
    </p:spTree>
  </p:cSld>
</p:sldLayout>
</file>

<file path=ppt/slideLayouts/slideLayout6.xml><?xml version="1.0" encoding="utf-8"?>
<p:sldLayout xmlns:p="http://schemas.openxmlformats.org/presentationml/2006/main" preserve="1">
  <p:cSld name="07 Full-width figur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 0">
            <a:extLst xmlns:a="http://schemas.openxmlformats.org/drawingml/2006/main">
              <a:ext uri="{FF2B5EF4-FFF2-40B4-BE49-F238E27FC236}">
                <a16:creationId xmlns:a16="http://schemas.microsoft.com/office/drawing/2014/main" id="{18EBDADD-A7AE-4B78-A03D-8EAB2168A0C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14382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Figure title</a:t>
            </a:r>
          </a:p>
        </p:txBody>
      </p:sp>
      <p:sp>
        <p:nvSpPr>
          <p:cNvPr id="4" name="picture 1">
            <a:extLst xmlns:a="http://schemas.openxmlformats.org/drawingml/2006/main">
              <a:ext uri="{FF2B5EF4-FFF2-40B4-BE49-F238E27FC236}">
                <a16:creationId xmlns:a16="http://schemas.microsoft.com/office/drawing/2014/main" id="{ABA46ACC-B0CD-46DE-B465-AB45684C2262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609600" y="2400300"/>
            <a:ext cx="10972800" cy="3267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F1"/>
          </a:solidFill>
          <a:ln xmlns:a="http://schemas.openxmlformats.org/drawingml/2006/main" w="9525">
            <a:solidFill>
              <a:srgbClr val="DDDDDA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Insert wide figure or method diagram</a:t>
            </a:r>
          </a:p>
        </p:txBody>
      </p:sp>
      <p:sp>
        <p:nvSpPr>
          <p:cNvPr id="5" name="body 2">
            <a:extLst xmlns:a="http://schemas.openxmlformats.org/drawingml/2006/main">
              <a:ext uri="{FF2B5EF4-FFF2-40B4-BE49-F238E27FC236}">
                <a16:creationId xmlns:a16="http://schemas.microsoft.com/office/drawing/2014/main" id="{2BA02667-B766-450F-9B5C-A76204DB66B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09600" y="5857875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Figure caption and source</a:t>
            </a:r>
          </a:p>
        </p:txBody>
      </p:sp>
    </p:spTree>
  </p:cSld>
</p:sldLayout>
</file>

<file path=ppt/slideLayouts/slideLayout7.xml><?xml version="1.0" encoding="utf-8"?>
<p:sldLayout xmlns:p="http://schemas.openxmlformats.org/presentationml/2006/main" preserve="1">
  <p:cSld name="08 Figure comparison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 0">
            <a:extLst xmlns:a="http://schemas.openxmlformats.org/drawingml/2006/main">
              <a:ext uri="{FF2B5EF4-FFF2-40B4-BE49-F238E27FC236}">
                <a16:creationId xmlns:a16="http://schemas.microsoft.com/office/drawing/2014/main" id="{A80AF2AA-CF6D-44B6-9652-75CFFB291C2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14382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Qualitative comparison</a:t>
            </a:r>
          </a:p>
        </p:txBody>
      </p:sp>
      <p:sp>
        <p:nvSpPr>
          <p:cNvPr id="4" name="body 1">
            <a:extLst xmlns:a="http://schemas.openxmlformats.org/drawingml/2006/main">
              <a:ext uri="{FF2B5EF4-FFF2-40B4-BE49-F238E27FC236}">
                <a16:creationId xmlns:a16="http://schemas.microsoft.com/office/drawing/2014/main" id="{EC1B24D4-2D9C-4BCE-A202-B180BD29307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2343150"/>
            <a:ext cx="523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Condition A</a:t>
            </a:r>
          </a:p>
        </p:txBody>
      </p:sp>
      <p:sp>
        <p:nvSpPr>
          <p:cNvPr id="5" name="body 2">
            <a:extLst xmlns:a="http://schemas.openxmlformats.org/drawingml/2006/main">
              <a:ext uri="{FF2B5EF4-FFF2-40B4-BE49-F238E27FC236}">
                <a16:creationId xmlns:a16="http://schemas.microsoft.com/office/drawing/2014/main" id="{6AEB4695-5FD3-4DF2-9357-255E5765178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343650" y="2343150"/>
            <a:ext cx="523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Condition B</a:t>
            </a:r>
          </a:p>
        </p:txBody>
      </p:sp>
      <p:sp>
        <p:nvSpPr>
          <p:cNvPr id="6" name="picture 3">
            <a:extLst xmlns:a="http://schemas.openxmlformats.org/drawingml/2006/main">
              <a:ext uri="{FF2B5EF4-FFF2-40B4-BE49-F238E27FC236}">
                <a16:creationId xmlns:a16="http://schemas.microsoft.com/office/drawing/2014/main" id="{5B2EF67A-5C6F-4F59-9FE4-E9E284D13872}"/>
              </a:ext>
            </a:extLst>
          </p:cNvPr>
          <p:cNvSpPr>
            <a:spLocks xmlns:a="http://schemas.openxmlformats.org/drawingml/2006/main" noGrp="1"/>
          </p:cNvSpPr>
          <p:nvPr>
            <p:ph type="pic" idx="3"/>
          </p:nvPr>
        </p:nvSpPr>
        <p:spPr>
          <a:xfrm xmlns:a="http://schemas.openxmlformats.org/drawingml/2006/main">
            <a:off x="609600" y="2867025"/>
            <a:ext cx="523875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F1"/>
          </a:solidFill>
          <a:ln xmlns:a="http://schemas.openxmlformats.org/drawingml/2006/main" w="9525">
            <a:solidFill>
              <a:srgbClr val="DDDDDA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Insert figure</a:t>
            </a:r>
          </a:p>
        </p:txBody>
      </p:sp>
      <p:sp>
        <p:nvSpPr>
          <p:cNvPr id="7" name="picture 4">
            <a:extLst xmlns:a="http://schemas.openxmlformats.org/drawingml/2006/main">
              <a:ext uri="{FF2B5EF4-FFF2-40B4-BE49-F238E27FC236}">
                <a16:creationId xmlns:a16="http://schemas.microsoft.com/office/drawing/2014/main" id="{8E937310-5B62-4C33-A1BE-0BF7F07102D2}"/>
              </a:ext>
            </a:extLst>
          </p:cNvPr>
          <p:cNvSpPr>
            <a:spLocks xmlns:a="http://schemas.openxmlformats.org/drawingml/2006/main" noGrp="1"/>
          </p:cNvSpPr>
          <p:nvPr>
            <p:ph type="pic" idx="4"/>
          </p:nvPr>
        </p:nvSpPr>
        <p:spPr>
          <a:xfrm xmlns:a="http://schemas.openxmlformats.org/drawingml/2006/main">
            <a:off x="6343650" y="2867025"/>
            <a:ext cx="523875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F1"/>
          </a:solidFill>
          <a:ln xmlns:a="http://schemas.openxmlformats.org/drawingml/2006/main" w="9525">
            <a:solidFill>
              <a:srgbClr val="DDDDDA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Insert figure</a:t>
            </a:r>
          </a:p>
        </p:txBody>
      </p:sp>
      <p:sp>
        <p:nvSpPr>
          <p:cNvPr id="8" name="body 5">
            <a:extLst xmlns:a="http://schemas.openxmlformats.org/drawingml/2006/main">
              <a:ext uri="{FF2B5EF4-FFF2-40B4-BE49-F238E27FC236}">
                <a16:creationId xmlns:a16="http://schemas.microsoft.com/office/drawing/2014/main" id="{FDAE53E5-F40C-41B0-B57D-1EDA244394E0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609600" y="5857875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A shared observation and source</a:t>
            </a:r>
          </a:p>
        </p:txBody>
      </p:sp>
    </p:spTree>
  </p:cSld>
</p:sldLayout>
</file>

<file path=ppt/slideLayouts/slideLayout8.xml><?xml version="1.0" encoding="utf-8"?>
<p:sldLayout xmlns:p="http://schemas.openxmlformats.org/presentationml/2006/main" preserve="1">
  <p:cSld name="09 Results tabl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 0">
            <a:extLst xmlns:a="http://schemas.openxmlformats.org/drawingml/2006/main">
              <a:ext uri="{FF2B5EF4-FFF2-40B4-BE49-F238E27FC236}">
                <a16:creationId xmlns:a16="http://schemas.microsoft.com/office/drawing/2014/main" id="{9EB58D29-D96B-45F7-B16F-C18864AC516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14382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Results</a:t>
            </a:r>
          </a:p>
        </p:txBody>
      </p:sp>
      <p:sp>
        <p:nvSpPr>
          <p:cNvPr id="4" name="subtitle 1">
            <a:extLst xmlns:a="http://schemas.openxmlformats.org/drawingml/2006/main">
              <a:ext uri="{FF2B5EF4-FFF2-40B4-BE49-F238E27FC236}">
                <a16:creationId xmlns:a16="http://schemas.microsoft.com/office/drawing/2014/main" id="{30BA21EE-207A-4B6E-99C8-540A171F372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09600" y="2276475"/>
            <a:ext cx="1066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Dataset, evaluation setting and metric definition</a:t>
            </a:r>
          </a:p>
        </p:txBody>
      </p:sp>
      <p:sp>
        <p:nvSpPr>
          <p:cNvPr id="5" name="table 2">
            <a:extLst xmlns:a="http://schemas.openxmlformats.org/drawingml/2006/main">
              <a:ext uri="{FF2B5EF4-FFF2-40B4-BE49-F238E27FC236}">
                <a16:creationId xmlns:a16="http://schemas.microsoft.com/office/drawing/2014/main" id="{7BAAF337-AA21-42BD-A85C-F169A6C93EFE}"/>
              </a:ext>
            </a:extLst>
          </p:cNvPr>
          <p:cNvSpPr>
            <a:spLocks xmlns:a="http://schemas.openxmlformats.org/drawingml/2006/main" noGrp="1"/>
          </p:cNvSpPr>
          <p:nvPr>
            <p:ph type="tbl" idx="2"/>
          </p:nvPr>
        </p:nvSpPr>
        <p:spPr>
          <a:xfrm xmlns:a="http://schemas.openxmlformats.org/drawingml/2006/main">
            <a:off x="609600" y="2990850"/>
            <a:ext cx="109728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Insert results table</a:t>
            </a:r>
          </a:p>
        </p:txBody>
      </p:sp>
      <p:sp>
        <p:nvSpPr>
          <p:cNvPr id="6" name="body 3">
            <a:extLst xmlns:a="http://schemas.openxmlformats.org/drawingml/2006/main">
              <a:ext uri="{FF2B5EF4-FFF2-40B4-BE49-F238E27FC236}">
                <a16:creationId xmlns:a16="http://schemas.microsoft.com/office/drawing/2014/main" id="{C32C7195-EFD1-467C-BE7C-3265554B4FA0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09600" y="5705475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Replace bracketed entries with measured results. Define uncertainty and sample size.</a:t>
            </a:r>
          </a:p>
        </p:txBody>
      </p:sp>
    </p:spTree>
  </p:cSld>
</p:sldLayout>
</file>

<file path=ppt/slideLayouts/slideLayout9.xml><?xml version="1.0" encoding="utf-8"?>
<p:sldLayout xmlns:p="http://schemas.openxmlformats.org/presentationml/2006/main" preserve="1">
  <p:cSld name="10 Results char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 0">
            <a:extLst xmlns:a="http://schemas.openxmlformats.org/drawingml/2006/main">
              <a:ext uri="{FF2B5EF4-FFF2-40B4-BE49-F238E27FC236}">
                <a16:creationId xmlns:a16="http://schemas.microsoft.com/office/drawing/2014/main" id="{01DACADE-2FC8-4D87-9D9C-AC39B49FF82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14382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Quantitative comparison</a:t>
            </a:r>
          </a:p>
        </p:txBody>
      </p:sp>
      <p:sp>
        <p:nvSpPr>
          <p:cNvPr id="4" name="chart 1">
            <a:extLst xmlns:a="http://schemas.openxmlformats.org/drawingml/2006/main">
              <a:ext uri="{FF2B5EF4-FFF2-40B4-BE49-F238E27FC236}">
                <a16:creationId xmlns:a16="http://schemas.microsoft.com/office/drawing/2014/main" id="{0EF302B3-1B14-453A-B978-F1514E6915BA}"/>
              </a:ext>
            </a:extLst>
          </p:cNvPr>
          <p:cNvSpPr>
            <a:spLocks xmlns:a="http://schemas.openxmlformats.org/drawingml/2006/main" noGrp="1"/>
          </p:cNvSpPr>
          <p:nvPr>
            <p:ph type="chart" idx="1"/>
          </p:nvPr>
        </p:nvSpPr>
        <p:spPr>
          <a:xfrm xmlns:a="http://schemas.openxmlformats.org/drawingml/2006/main">
            <a:off x="609600" y="2505075"/>
            <a:ext cx="7219950" cy="3171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Insert chart</a:t>
            </a:r>
          </a:p>
        </p:txBody>
      </p:sp>
      <p:sp>
        <p:nvSpPr>
          <p:cNvPr id="5" name="body 2">
            <a:extLst xmlns:a="http://schemas.openxmlformats.org/drawingml/2006/main">
              <a:ext uri="{FF2B5EF4-FFF2-40B4-BE49-F238E27FC236}">
                <a16:creationId xmlns:a16="http://schemas.microsoft.com/office/drawing/2014/main" id="{BCBC622F-BC0E-4C4F-BE06-616155FD07E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258175" y="2619375"/>
            <a:ext cx="3276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Key finding</a:t>
            </a:r>
          </a:p>
        </p:txBody>
      </p:sp>
      <p:sp>
        <p:nvSpPr>
          <p:cNvPr id="6" name="body 3">
            <a:extLst xmlns:a="http://schemas.openxmlformats.org/drawingml/2006/main">
              <a:ext uri="{FF2B5EF4-FFF2-40B4-BE49-F238E27FC236}">
                <a16:creationId xmlns:a16="http://schemas.microsoft.com/office/drawing/2014/main" id="{A5E0C2C0-8831-4EBB-845A-C57DB8717E9D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8258175" y="3390900"/>
            <a:ext cx="327660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Describe the comparison.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8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Report the effect size and uncertainty.</a:t>
            </a:r>
          </a:p>
        </p:txBody>
      </p:sp>
      <p:sp>
        <p:nvSpPr>
          <p:cNvPr id="7" name="body 4">
            <a:extLst xmlns:a="http://schemas.openxmlformats.org/drawingml/2006/main">
              <a:ext uri="{FF2B5EF4-FFF2-40B4-BE49-F238E27FC236}">
                <a16:creationId xmlns:a16="http://schemas.microsoft.com/office/drawing/2014/main" id="{2F3836AD-3463-4AB5-9A05-81E846190FF0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09600" y="5857875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Illustrative data only. Replace the chart data before presenting.</a:t>
            </a:r>
          </a:p>
        </p:txBody>
      </p:sp>
    </p:spTree>
  </p:cSld>
</p:sldLayout>
</file>

<file path=ppt/slideLayouts/slideLayout10.xml><?xml version="1.0" encoding="utf-8"?>
<p:sldLayout xmlns:p="http://schemas.openxmlformats.org/presentationml/2006/main" preserve="1">
  <p:cSld name="12 Reference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 0">
            <a:extLst xmlns:a="http://schemas.openxmlformats.org/drawingml/2006/main">
              <a:ext uri="{FF2B5EF4-FFF2-40B4-BE49-F238E27FC236}">
                <a16:creationId xmlns:a16="http://schemas.microsoft.com/office/drawing/2014/main" id="{A313DE3D-EC80-4DBA-9BC9-E736014BD5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14382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References</a:t>
            </a:r>
          </a:p>
        </p:txBody>
      </p:sp>
      <p:sp>
        <p:nvSpPr>
          <p:cNvPr id="4" name="body 1">
            <a:extLst xmlns:a="http://schemas.openxmlformats.org/drawingml/2006/main">
              <a:ext uri="{FF2B5EF4-FFF2-40B4-BE49-F238E27FC236}">
                <a16:creationId xmlns:a16="http://schemas.microsoft.com/office/drawing/2014/main" id="{B85C6E4C-74D9-4A52-958A-57207E9EC45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2476500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5" name="body 2">
            <a:extLst xmlns:a="http://schemas.openxmlformats.org/drawingml/2006/main">
              <a:ext uri="{FF2B5EF4-FFF2-40B4-BE49-F238E27FC236}">
                <a16:creationId xmlns:a16="http://schemas.microsoft.com/office/drawing/2014/main" id="{67BC6180-9C24-4351-A2B9-83C566A610A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409700" y="2476500"/>
            <a:ext cx="10144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Author(s). Paper title.</a:t>
            </a:r>
          </a:p>
        </p:txBody>
      </p:sp>
      <p:sp>
        <p:nvSpPr>
          <p:cNvPr id="6" name="body 3">
            <a:extLst xmlns:a="http://schemas.openxmlformats.org/drawingml/2006/main">
              <a:ext uri="{FF2B5EF4-FFF2-40B4-BE49-F238E27FC236}">
                <a16:creationId xmlns:a16="http://schemas.microsoft.com/office/drawing/2014/main" id="{9030DEBD-5E9F-4345-87E8-39FF97BEE869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409700" y="2828925"/>
            <a:ext cx="10144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Venue, year. DOI or URL</a:t>
            </a:r>
          </a:p>
        </p:txBody>
      </p:sp>
      <p:sp>
        <p:nvSpPr>
          <p:cNvPr id="7" name="body 4">
            <a:extLst xmlns:a="http://schemas.openxmlformats.org/drawingml/2006/main">
              <a:ext uri="{FF2B5EF4-FFF2-40B4-BE49-F238E27FC236}">
                <a16:creationId xmlns:a16="http://schemas.microsoft.com/office/drawing/2014/main" id="{E2EE0235-72D1-41BB-B780-3E3286C3833C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09600" y="326707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8" name="body 5">
            <a:extLst xmlns:a="http://schemas.openxmlformats.org/drawingml/2006/main">
              <a:ext uri="{FF2B5EF4-FFF2-40B4-BE49-F238E27FC236}">
                <a16:creationId xmlns:a16="http://schemas.microsoft.com/office/drawing/2014/main" id="{347AF23B-3F1F-496D-9673-990FEF863A77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1409700" y="3267075"/>
            <a:ext cx="10144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Author(s). Paper title.</a:t>
            </a:r>
          </a:p>
        </p:txBody>
      </p:sp>
      <p:sp>
        <p:nvSpPr>
          <p:cNvPr id="9" name="body 6">
            <a:extLst xmlns:a="http://schemas.openxmlformats.org/drawingml/2006/main">
              <a:ext uri="{FF2B5EF4-FFF2-40B4-BE49-F238E27FC236}">
                <a16:creationId xmlns:a16="http://schemas.microsoft.com/office/drawing/2014/main" id="{431CF461-808C-46EF-B79B-58FE9E78C9D4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1409700" y="3619500"/>
            <a:ext cx="10144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Venue, year. DOI or URL</a:t>
            </a:r>
          </a:p>
        </p:txBody>
      </p:sp>
      <p:sp>
        <p:nvSpPr>
          <p:cNvPr id="10" name="body 7">
            <a:extLst xmlns:a="http://schemas.openxmlformats.org/drawingml/2006/main">
              <a:ext uri="{FF2B5EF4-FFF2-40B4-BE49-F238E27FC236}">
                <a16:creationId xmlns:a16="http://schemas.microsoft.com/office/drawing/2014/main" id="{DA3159FC-E660-419A-98A2-40F037F7920B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609600" y="4057650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1" name="body 8">
            <a:extLst xmlns:a="http://schemas.openxmlformats.org/drawingml/2006/main">
              <a:ext uri="{FF2B5EF4-FFF2-40B4-BE49-F238E27FC236}">
                <a16:creationId xmlns:a16="http://schemas.microsoft.com/office/drawing/2014/main" id="{BF9DA5F4-59C2-4C84-8AF0-9EA038FE5D34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1409700" y="4057650"/>
            <a:ext cx="10144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Author(s). Paper title.</a:t>
            </a:r>
          </a:p>
        </p:txBody>
      </p:sp>
      <p:sp>
        <p:nvSpPr>
          <p:cNvPr id="12" name="body 9">
            <a:extLst xmlns:a="http://schemas.openxmlformats.org/drawingml/2006/main">
              <a:ext uri="{FF2B5EF4-FFF2-40B4-BE49-F238E27FC236}">
                <a16:creationId xmlns:a16="http://schemas.microsoft.com/office/drawing/2014/main" id="{A784919B-8092-4A58-B378-1D323BD9F88F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1409700" y="4410075"/>
            <a:ext cx="10144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Venue, year. DOI or URL</a:t>
            </a:r>
          </a:p>
        </p:txBody>
      </p:sp>
      <p:sp>
        <p:nvSpPr>
          <p:cNvPr id="13" name="body 10">
            <a:extLst xmlns:a="http://schemas.openxmlformats.org/drawingml/2006/main">
              <a:ext uri="{FF2B5EF4-FFF2-40B4-BE49-F238E27FC236}">
                <a16:creationId xmlns:a16="http://schemas.microsoft.com/office/drawing/2014/main" id="{053D4AC6-2104-46A4-865C-A55C2909FBF8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609600" y="48482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14" name="body 11">
            <a:extLst xmlns:a="http://schemas.openxmlformats.org/drawingml/2006/main">
              <a:ext uri="{FF2B5EF4-FFF2-40B4-BE49-F238E27FC236}">
                <a16:creationId xmlns:a16="http://schemas.microsoft.com/office/drawing/2014/main" id="{92C57418-0563-4E41-89DE-EE8744B80C6C}"/>
              </a:ext>
            </a:extLst>
          </p:cNvPr>
          <p:cNvSpPr>
            <a:spLocks xmlns:a="http://schemas.openxmlformats.org/drawingml/2006/main" noGrp="1"/>
          </p:cNvSpPr>
          <p:nvPr>
            <p:ph type="body" idx="11"/>
          </p:nvPr>
        </p:nvSpPr>
        <p:spPr>
          <a:xfrm xmlns:a="http://schemas.openxmlformats.org/drawingml/2006/main">
            <a:off x="1409700" y="4848225"/>
            <a:ext cx="10144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Author(s). Paper title.</a:t>
            </a:r>
          </a:p>
        </p:txBody>
      </p:sp>
      <p:sp>
        <p:nvSpPr>
          <p:cNvPr id="15" name="body 12">
            <a:extLst xmlns:a="http://schemas.openxmlformats.org/drawingml/2006/main">
              <a:ext uri="{FF2B5EF4-FFF2-40B4-BE49-F238E27FC236}">
                <a16:creationId xmlns:a16="http://schemas.microsoft.com/office/drawing/2014/main" id="{7A364998-7BD2-4136-91F8-A7C8F740081E}"/>
              </a:ext>
            </a:extLst>
          </p:cNvPr>
          <p:cNvSpPr>
            <a:spLocks xmlns:a="http://schemas.openxmlformats.org/drawingml/2006/main" noGrp="1"/>
          </p:cNvSpPr>
          <p:nvPr>
            <p:ph type="body" idx="12"/>
          </p:nvPr>
        </p:nvSpPr>
        <p:spPr>
          <a:xfrm xmlns:a="http://schemas.openxmlformats.org/drawingml/2006/main">
            <a:off x="1409700" y="5200650"/>
            <a:ext cx="10144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Venue, year. DOI or URL</a:t>
            </a:r>
          </a:p>
        </p:txBody>
      </p:sp>
    </p:spTree>
  </p:cSld>
</p:sldLayout>
</file>

<file path=ppt/slideLayouts/slideLayout11.xml><?xml version="1.0" encoding="utf-8"?>
<p:sldLayout xmlns:p="http://schemas.openxmlformats.org/presentationml/2006/main" preserve="1">
  <p:cSld name="13 Closing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 0">
            <a:extLst xmlns:a="http://schemas.openxmlformats.org/drawingml/2006/main">
              <a:ext uri="{FF2B5EF4-FFF2-40B4-BE49-F238E27FC236}">
                <a16:creationId xmlns:a16="http://schemas.microsoft.com/office/drawing/2014/main" id="{05EB68B0-5ABA-41FA-8AE8-14AFE98F17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381250"/>
            <a:ext cx="10953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15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15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Thank you</a:t>
            </a:r>
          </a:p>
        </p:txBody>
      </p:sp>
      <p:sp>
        <p:nvSpPr>
          <p:cNvPr id="4" name="subtitle 1">
            <a:extLst xmlns:a="http://schemas.openxmlformats.org/drawingml/2006/main">
              <a:ext uri="{FF2B5EF4-FFF2-40B4-BE49-F238E27FC236}">
                <a16:creationId xmlns:a16="http://schemas.microsoft.com/office/drawing/2014/main" id="{8DD23985-7639-4BD6-BE5A-F3357896D9F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09600" y="3838575"/>
            <a:ext cx="106680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Questions and discussion</a:t>
            </a:r>
          </a:p>
        </p:txBody>
      </p:sp>
      <p:sp>
        <p:nvSpPr>
          <p:cNvPr id="5" name="body 2">
            <a:extLst xmlns:a="http://schemas.openxmlformats.org/drawingml/2006/main">
              <a:ext uri="{FF2B5EF4-FFF2-40B4-BE49-F238E27FC236}">
                <a16:creationId xmlns:a16="http://schemas.microsoft.com/office/drawing/2014/main" id="{25ABE4AE-6BC3-4046-B183-C199024CCC0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09600" y="5314950"/>
            <a:ext cx="714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Presenter name</a:t>
            </a:r>
          </a:p>
        </p:txBody>
      </p:sp>
      <p:sp>
        <p:nvSpPr>
          <p:cNvPr id="6" name="body 3">
            <a:extLst xmlns:a="http://schemas.openxmlformats.org/drawingml/2006/main">
              <a:ext uri="{FF2B5EF4-FFF2-40B4-BE49-F238E27FC236}">
                <a16:creationId xmlns:a16="http://schemas.microsoft.com/office/drawing/2014/main" id="{8464D78B-112E-47F3-BDF4-12732D241BC3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09600" y="5781675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Email or project URL</a:t>
            </a:r>
          </a:p>
        </p:txBody>
      </p:sp>
    </p:spTree>
  </p:cSld>
</p:sldLayout>
</file>

<file path=ppt/slideLayouts/slideLayout12.xml><?xml version="1.0" encoding="utf-8"?>
<p:sldLayout xmlns:p="http://schemas.openxmlformats.org/presentationml/2006/main" preserve="1">
  <p:cSld name="14 Blank canva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 0">
            <a:extLst xmlns:a="http://schemas.openxmlformats.org/drawingml/2006/main">
              <a:ext uri="{FF2B5EF4-FFF2-40B4-BE49-F238E27FC236}">
                <a16:creationId xmlns:a16="http://schemas.microsoft.com/office/drawing/2014/main" id="{8DB363B8-6FEA-4DC5-B796-BC7A5FA5E02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14382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Slide title</a:t>
            </a:r>
          </a:p>
        </p:txBody>
      </p:sp>
    </p:spTree>
  </p:cSld>
</p:sldLayout>
</file>

<file path=ppt/slideLayouts/slideLayout13.xml><?xml version="1.0" encoding="utf-8"?>
<p:sldLayout xmlns:p="http://schemas.openxmlformats.org/presentationml/2006/main" preserve="1">
  <p:cSld name="03 Section"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body 0">
            <a:extLst xmlns:a="http://schemas.openxmlformats.org/drawingml/2006/main">
              <a:ext uri="{FF2B5EF4-FFF2-40B4-BE49-F238E27FC236}">
                <a16:creationId xmlns:a16="http://schemas.microsoft.com/office/drawing/2014/main" id="{C4B19E0F-9E1E-4216-9C5C-35E98F6FD016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609600" y="2019300"/>
            <a:ext cx="4762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A7A7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A7A7A2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4" name="title 1">
            <a:extLst xmlns:a="http://schemas.openxmlformats.org/drawingml/2006/main">
              <a:ext uri="{FF2B5EF4-FFF2-40B4-BE49-F238E27FC236}">
                <a16:creationId xmlns:a16="http://schemas.microsoft.com/office/drawing/2014/main" id="{AA5167F8-D14B-44D5-862B-5C198E792599}"/>
              </a:ext>
            </a:extLst>
          </p:cNvPr>
          <p:cNvSpPr>
            <a:spLocks xmlns:a="http://schemas.openxmlformats.org/drawingml/2006/main" noGrp="1"/>
          </p:cNvSpPr>
          <p:nvPr>
            <p:ph type="title" idx="1"/>
          </p:nvPr>
        </p:nvSpPr>
        <p:spPr>
          <a:xfrm xmlns:a="http://schemas.openxmlformats.org/drawingml/2006/main">
            <a:off x="609600" y="2895600"/>
            <a:ext cx="109728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700" b="1">
                <a:solidFill>
                  <a:srgbClr val="F5F5F3"/>
                </a:solidFill>
                <a:latin typeface="Helvetica Neue"/>
                <a:ea typeface="Helvetica Neue"/>
                <a:cs typeface="Helvetica Neue"/>
              </a:defRPr>
            </a:pPr>
            <a:r>
              <a:rPr sz="5700" b="1">
                <a:solidFill>
                  <a:srgbClr val="F5F5F3"/>
                </a:solidFill>
                <a:latin typeface="Helvetica Neue"/>
                <a:ea typeface="Helvetica Neue"/>
                <a:cs typeface="Helvetica Neue"/>
              </a:rPr>
              <a:t>Section title</a:t>
            </a:r>
          </a:p>
        </p:txBody>
      </p:sp>
      <p:sp>
        <p:nvSpPr>
          <p:cNvPr id="5" name="subtitle 2">
            <a:extLst xmlns:a="http://schemas.openxmlformats.org/drawingml/2006/main">
              <a:ext uri="{FF2B5EF4-FFF2-40B4-BE49-F238E27FC236}">
                <a16:creationId xmlns:a16="http://schemas.microsoft.com/office/drawing/2014/main" id="{061C0B50-A294-42B8-8D38-A49E5B283A6C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609600" y="4410075"/>
            <a:ext cx="1038225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A7A7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A7A7A2"/>
                </a:solidFill>
                <a:latin typeface="Helvetica Neue"/>
                <a:ea typeface="Helvetica Neue"/>
                <a:cs typeface="Helvetica Neue"/>
              </a:rPr>
              <a:t>One line to introduce the next part of the talk</a:t>
            </a:r>
          </a:p>
        </p:txBody>
      </p:sp>
    </p:spTree>
  </p:cSld>
</p:sldLayout>
</file>

<file path=ppt/slideLayouts/slideLayout14.xml><?xml version="1.0" encoding="utf-8"?>
<p:sldLayout xmlns:p="http://schemas.openxmlformats.org/presentationml/2006/main" preserve="1">
  <p:cSld name="11 Key takeaway"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body 0">
            <a:extLst xmlns:a="http://schemas.openxmlformats.org/drawingml/2006/main">
              <a:ext uri="{FF2B5EF4-FFF2-40B4-BE49-F238E27FC236}">
                <a16:creationId xmlns:a16="http://schemas.microsoft.com/office/drawing/2014/main" id="{B7CF40C3-54E6-4D44-8B46-F8365298D9BD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609600" y="1981200"/>
            <a:ext cx="10382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A7A7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A7A7A2"/>
                </a:solidFill>
                <a:latin typeface="Helvetica Neue"/>
                <a:ea typeface="Helvetica Neue"/>
                <a:cs typeface="Helvetica Neue"/>
              </a:rPr>
              <a:t>KEY TAKEAWAY</a:t>
            </a:r>
          </a:p>
        </p:txBody>
      </p:sp>
      <p:sp>
        <p:nvSpPr>
          <p:cNvPr id="4" name="title 1">
            <a:extLst xmlns:a="http://schemas.openxmlformats.org/drawingml/2006/main">
              <a:ext uri="{FF2B5EF4-FFF2-40B4-BE49-F238E27FC236}">
                <a16:creationId xmlns:a16="http://schemas.microsoft.com/office/drawing/2014/main" id="{3C16459D-ED3F-458F-9EA7-424D09F6D1E5}"/>
              </a:ext>
            </a:extLst>
          </p:cNvPr>
          <p:cNvSpPr>
            <a:spLocks xmlns:a="http://schemas.openxmlformats.org/drawingml/2006/main" noGrp="1"/>
          </p:cNvSpPr>
          <p:nvPr>
            <p:ph type="title" idx="1"/>
          </p:nvPr>
        </p:nvSpPr>
        <p:spPr>
          <a:xfrm xmlns:a="http://schemas.openxmlformats.org/drawingml/2006/main">
            <a:off x="609600" y="2781300"/>
            <a:ext cx="108585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025" b="1">
                <a:solidFill>
                  <a:srgbClr val="F5F5F3"/>
                </a:solidFill>
                <a:latin typeface="Helvetica Neue"/>
                <a:ea typeface="Helvetica Neue"/>
                <a:cs typeface="Helvetica Neue"/>
              </a:defRPr>
            </a:pPr>
            <a:r>
              <a:rPr sz="5025" b="1">
                <a:solidFill>
                  <a:srgbClr val="F5F5F3"/>
                </a:solidFill>
                <a:latin typeface="Helvetica Neue"/>
                <a:ea typeface="Helvetica Neue"/>
                <a:cs typeface="Helvetica Neue"/>
              </a:rPr>
              <a:t>The main message</a:t>
            </a:r>
          </a:p>
          <a:p xmlns:a="http://schemas.openxmlformats.org/drawingml/2006/main">
            <a:pPr>
              <a:buNone/>
              <a:defRPr sz="5025" b="1">
                <a:solidFill>
                  <a:srgbClr val="F5F5F3"/>
                </a:solidFill>
                <a:latin typeface="Helvetica Neue"/>
                <a:ea typeface="Helvetica Neue"/>
                <a:cs typeface="Helvetica Neue"/>
              </a:defRPr>
            </a:pPr>
            <a:r>
              <a:rPr sz="5025" b="1">
                <a:solidFill>
                  <a:srgbClr val="F5F5F3"/>
                </a:solidFill>
                <a:latin typeface="Helvetica Neue"/>
                <a:ea typeface="Helvetica Neue"/>
                <a:cs typeface="Helvetica Neue"/>
              </a:rPr>
              <a:t>of your research</a:t>
            </a:r>
          </a:p>
        </p:txBody>
      </p:sp>
      <p:sp>
        <p:nvSpPr>
          <p:cNvPr id="5" name="body 2">
            <a:extLst xmlns:a="http://schemas.openxmlformats.org/drawingml/2006/main">
              <a:ext uri="{FF2B5EF4-FFF2-40B4-BE49-F238E27FC236}">
                <a16:creationId xmlns:a16="http://schemas.microsoft.com/office/drawing/2014/main" id="{096736FB-C57A-44C8-8704-AD075D4922D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09600" y="4829175"/>
            <a:ext cx="10572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A7A7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A7A7A2"/>
                </a:solidFill>
                <a:latin typeface="Helvetica Neue"/>
                <a:ea typeface="Helvetica Neue"/>
                <a:cs typeface="Helvetica Neue"/>
              </a:rPr>
              <a:t>One sentence of evidence, scope or qualification.</a:t>
            </a:r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Type="http://schemas.openxmlformats.org/officeDocument/2006/relationships/image" Target="/ppt/media/image.png" Id="Ra7443b5cc64e47e0"/><Relationship Type="http://schemas.openxmlformats.org/officeDocument/2006/relationships/image" Target="/ppt/media/image2.png" Id="R0a403bbc17d84627"/><Relationship Type="http://schemas.openxmlformats.org/officeDocument/2006/relationships/theme" Target="/ppt/slideMasters/theme/theme2.xml" Id="Rbac007d9aef94fb5"/><Relationship Type="http://schemas.openxmlformats.org/officeDocument/2006/relationships/slideLayout" Target="/ppt/slideLayouts/slideLayout1.xml" Id="R58753a1010d04489"/><Relationship Type="http://schemas.openxmlformats.org/officeDocument/2006/relationships/slideLayout" Target="/ppt/slideLayouts/slideLayout2.xml" Id="R0edcb58bc8fa45d8"/><Relationship Type="http://schemas.openxmlformats.org/officeDocument/2006/relationships/slideLayout" Target="/ppt/slideLayouts/slideLayout3.xml" Id="R691fadd11ee04d71"/><Relationship Type="http://schemas.openxmlformats.org/officeDocument/2006/relationships/slideLayout" Target="/ppt/slideLayouts/slideLayout4.xml" Id="Rd9a226b4a38f43ac"/><Relationship Type="http://schemas.openxmlformats.org/officeDocument/2006/relationships/slideLayout" Target="/ppt/slideLayouts/slideLayout5.xml" Id="R2587d097d61c409a"/><Relationship Type="http://schemas.openxmlformats.org/officeDocument/2006/relationships/slideLayout" Target="/ppt/slideLayouts/slideLayout6.xml" Id="Ra802a7554c3e42c4"/><Relationship Type="http://schemas.openxmlformats.org/officeDocument/2006/relationships/slideLayout" Target="/ppt/slideLayouts/slideLayout7.xml" Id="R43d433284da84203"/><Relationship Type="http://schemas.openxmlformats.org/officeDocument/2006/relationships/slideLayout" Target="/ppt/slideLayouts/slideLayout8.xml" Id="R15c87e04871e480b"/><Relationship Type="http://schemas.openxmlformats.org/officeDocument/2006/relationships/slideLayout" Target="/ppt/slideLayouts/slideLayout9.xml" Id="R559f6adcd64a484d"/><Relationship Type="http://schemas.openxmlformats.org/officeDocument/2006/relationships/slideLayout" Target="/ppt/slideLayouts/slideLayout10.xml" Id="R538ee0ff83db49f7"/><Relationship Type="http://schemas.openxmlformats.org/officeDocument/2006/relationships/slideLayout" Target="/ppt/slideLayouts/slideLayout11.xml" Id="Ra1a989703b06455b"/><Relationship Type="http://schemas.openxmlformats.org/officeDocument/2006/relationships/slideLayout" Target="/ppt/slideLayouts/slideLayout12.xml" Id="R5292bcac08984b5a"/></Relationships>
</file>

<file path=ppt/slideMasters/_rels/slideMaster2.xml.rels><?xml version='1.0' encoding='UTF-8' standalone='yes'?>
<Relationships xmlns="http://schemas.openxmlformats.org/package/2006/relationships"><Relationship Type="http://schemas.openxmlformats.org/officeDocument/2006/relationships/image" Target="/ppt/media/image3.png" Id="R4d6ef1fc654b4ac8"/><Relationship Type="http://schemas.openxmlformats.org/officeDocument/2006/relationships/image" Target="/ppt/media/image4.png" Id="R8f4e9f7763b941da"/><Relationship Type="http://schemas.openxmlformats.org/officeDocument/2006/relationships/theme" Target="/ppt/slideMasters/theme/theme3.xml" Id="R3a57783a644d42bd"/><Relationship Type="http://schemas.openxmlformats.org/officeDocument/2006/relationships/slideLayout" Target="/ppt/slideLayouts/slideLayout13.xml" Id="R4748c811000b4a2f"/><Relationship Type="http://schemas.openxmlformats.org/officeDocument/2006/relationships/slideLayout" Target="/ppt/slideLayouts/slideLayout14.xml" Id="Rcbef4f9cd2e64bc3"/></Relationships>
</file>

<file path=ppt/slideMasters/slideMaster1.xml><?xml version="1.0" encoding="utf-8"?>
<p:sldMaster xmlns:p="http://schemas.openxmlformats.org/presentationml/2006/main">
  <p:cSld name="DeCLaRe Ligh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6A2424-CB1A-4374-AFA8-C0B966B5FF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443b5cc64e47e0"/>
          <a:stretch xmlns:a="http://schemas.openxmlformats.org/drawingml/2006/main"/>
        </p:blipFill>
        <p:spPr>
          <a:xfrm xmlns:a="http://schemas.openxmlformats.org/drawingml/2006/main">
            <a:off x="610846" y="257175"/>
            <a:ext cx="1292907" cy="5715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895011-9DEF-474C-B33A-76673FCCC9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403bbc17d84627"/>
          <a:stretch xmlns:a="http://schemas.openxmlformats.org/drawingml/2006/main"/>
        </p:blipFill>
        <p:spPr>
          <a:xfrm xmlns:a="http://schemas.openxmlformats.org/drawingml/2006/main">
            <a:off x="11144644" y="257175"/>
            <a:ext cx="408786" cy="523875"/>
          </a:xfrm>
          <a:prstGeom xmlns:a="http://schemas.openxmlformats.org/drawingml/2006/main" prst="rect">
            <a:avLst/>
          </a:prstGeom>
        </p:spPr>
      </p:pic>
      <p:sp>
        <p:nvSpPr>
          <p:cNvPr id="5" name="__brand affiliation">
            <a:extLst xmlns:a="http://schemas.openxmlformats.org/drawingml/2006/main">
              <a:ext uri="{FF2B5EF4-FFF2-40B4-BE49-F238E27FC236}">
                <a16:creationId xmlns:a16="http://schemas.microsoft.com/office/drawing/2014/main" id="{6D80E000-9A93-4060-8EB9-B854283B2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390525"/>
            <a:ext cx="24003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NANYANG TECHNOLOGICAL</a:t>
            </a:r>
          </a:p>
          <a:p xmlns:a="http://schemas.openxmlformats.org/drawingml/2006/main">
            <a:pPr algn="r">
              <a:buNone/>
              <a:defRPr sz="97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UNIVERSITY, SINGAPORE</a:t>
            </a:r>
          </a:p>
        </p:txBody>
      </p:sp>
      <p:sp>
        <p:nvSpPr>
          <p:cNvPr id="6" name="Editorial rule">
            <a:extLst xmlns:a="http://schemas.openxmlformats.org/drawingml/2006/main">
              <a:ext uri="{FF2B5EF4-FFF2-40B4-BE49-F238E27FC236}">
                <a16:creationId xmlns:a16="http://schemas.microsoft.com/office/drawing/2014/main" id="{EFE36E2B-A480-4F82-981C-8D1BC20B0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DDDDA"/>
            </a:solidFill>
          </a:ln>
        </p:spPr>
      </p:sp>
      <p:sp>
        <p:nvSpPr>
          <p:cNvPr id="7" name="Editorial rule">
            <a:extLst xmlns:a="http://schemas.openxmlformats.org/drawingml/2006/main">
              <a:ext uri="{FF2B5EF4-FFF2-40B4-BE49-F238E27FC236}">
                <a16:creationId xmlns:a16="http://schemas.microsoft.com/office/drawing/2014/main" id="{B02505F8-D649-40BB-872B-C8BBB4591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DDDDA"/>
            </a:solidFill>
          </a:ln>
        </p:spPr>
      </p:sp>
      <p:sp>
        <p:nvSpPr>
          <p:cNvPr id="8" name="__brand website">
            <a:extLst xmlns:a="http://schemas.openxmlformats.org/drawingml/2006/main">
              <a:ext uri="{FF2B5EF4-FFF2-40B4-BE49-F238E27FC236}">
                <a16:creationId xmlns:a16="http://schemas.microsoft.com/office/drawing/2014/main" id="{CD6C94F4-A010-4FBF-A700-BBA5ADF9B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declare-lab.github.io</a:t>
            </a:r>
          </a:p>
        </p:txBody>
      </p:sp>
      <p:sp>
        <p:nvSpPr>
          <p:cNvPr id="9" name="Slide number">
            <a:extLst xmlns:a="http://schemas.openxmlformats.org/drawingml/2006/main">
              <a:ext uri="{FF2B5EF4-FFF2-40B4-BE49-F238E27FC236}">
                <a16:creationId xmlns:a16="http://schemas.microsoft.com/office/drawing/2014/main" id="{2548734E-66F5-47BD-8DC6-4AC841C6F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572250"/>
            <a:ext cx="3905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defRPr>
            </a:pPr>
            <a:fld id="{5486A890-A6EC-4CBE-B314-8EE0304E92CA}" type="slidenum">
              <a:rPr sz="975" b="0">
                <a:solidFill>
                  <a:srgbClr val="5F5F5C"/>
                </a:solidFill>
                <a:latin typeface="Helvetica Neue"/>
                <a:ea typeface="Helvetica Neue"/>
                <a:cs typeface="Helvetica Neue"/>
              </a:rPr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8753a1010d04489"/>
    <p:sldLayoutId xmlns:r="http://schemas.openxmlformats.org/officeDocument/2006/relationships" id="2147483650" r:id="R0edcb58bc8fa45d8"/>
    <p:sldLayoutId xmlns:r="http://schemas.openxmlformats.org/officeDocument/2006/relationships" id="2147483651" r:id="R691fadd11ee04d71"/>
    <p:sldLayoutId xmlns:r="http://schemas.openxmlformats.org/officeDocument/2006/relationships" id="2147483652" r:id="Rd9a226b4a38f43ac"/>
    <p:sldLayoutId xmlns:r="http://schemas.openxmlformats.org/officeDocument/2006/relationships" id="2147483653" r:id="R2587d097d61c409a"/>
    <p:sldLayoutId xmlns:r="http://schemas.openxmlformats.org/officeDocument/2006/relationships" id="2147483654" r:id="Ra802a7554c3e42c4"/>
    <p:sldLayoutId xmlns:r="http://schemas.openxmlformats.org/officeDocument/2006/relationships" id="2147483655" r:id="R43d433284da84203"/>
    <p:sldLayoutId xmlns:r="http://schemas.openxmlformats.org/officeDocument/2006/relationships" id="2147483656" r:id="R15c87e04871e480b"/>
    <p:sldLayoutId xmlns:r="http://schemas.openxmlformats.org/officeDocument/2006/relationships" id="2147483657" r:id="R559f6adcd64a484d"/>
    <p:sldLayoutId xmlns:r="http://schemas.openxmlformats.org/officeDocument/2006/relationships" id="2147483658" r:id="R538ee0ff83db49f7"/>
    <p:sldLayoutId xmlns:r="http://schemas.openxmlformats.org/officeDocument/2006/relationships" id="2147483659" r:id="Ra1a989703b06455b"/>
    <p:sldLayoutId xmlns:r="http://schemas.openxmlformats.org/officeDocument/2006/relationships" id="2147483660" r:id="R5292bcac08984b5a"/>
  </p:sldLayoutIdLst>
</p:sldMaster>
</file>

<file path=ppt/slideMasters/slideMaster2.xml><?xml version="1.0" encoding="utf-8"?>
<p:sldMaster xmlns:p="http://schemas.openxmlformats.org/presentationml/2006/main">
  <p:cSld name="DeCLaRe Dark"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2EAF9C-37CA-477C-BCDF-18CF1E2C9F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6ef1fc654b4ac8"/>
          <a:stretch xmlns:a="http://schemas.openxmlformats.org/drawingml/2006/main"/>
        </p:blipFill>
        <p:spPr>
          <a:xfrm xmlns:a="http://schemas.openxmlformats.org/drawingml/2006/main">
            <a:off x="610846" y="257175"/>
            <a:ext cx="1292907" cy="5715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291FB1-6F75-4240-9276-8D80D42E9A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4e9f7763b941da"/>
          <a:stretch xmlns:a="http://schemas.openxmlformats.org/drawingml/2006/main"/>
        </p:blipFill>
        <p:spPr>
          <a:xfrm xmlns:a="http://schemas.openxmlformats.org/drawingml/2006/main">
            <a:off x="11144644" y="257175"/>
            <a:ext cx="408786" cy="523875"/>
          </a:xfrm>
          <a:prstGeom xmlns:a="http://schemas.openxmlformats.org/drawingml/2006/main" prst="rect">
            <a:avLst/>
          </a:prstGeom>
        </p:spPr>
      </p:pic>
      <p:sp>
        <p:nvSpPr>
          <p:cNvPr id="5" name="__brand affiliation">
            <a:extLst xmlns:a="http://schemas.openxmlformats.org/drawingml/2006/main">
              <a:ext uri="{FF2B5EF4-FFF2-40B4-BE49-F238E27FC236}">
                <a16:creationId xmlns:a16="http://schemas.microsoft.com/office/drawing/2014/main" id="{8645946D-DFD4-4AF9-8D54-EF830D44D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390525"/>
            <a:ext cx="24003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F5F5F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F5F5F3"/>
                </a:solidFill>
                <a:latin typeface="Helvetica Neue"/>
                <a:ea typeface="Helvetica Neue"/>
                <a:cs typeface="Helvetica Neue"/>
              </a:rPr>
              <a:t>NANYANG TECHNOLOGICAL</a:t>
            </a:r>
          </a:p>
          <a:p xmlns:a="http://schemas.openxmlformats.org/drawingml/2006/main">
            <a:pPr algn="r">
              <a:buNone/>
              <a:defRPr sz="975" b="0">
                <a:solidFill>
                  <a:srgbClr val="F5F5F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F5F5F3"/>
                </a:solidFill>
                <a:latin typeface="Helvetica Neue"/>
                <a:ea typeface="Helvetica Neue"/>
                <a:cs typeface="Helvetica Neue"/>
              </a:rPr>
              <a:t>UNIVERSITY, SINGAPORE</a:t>
            </a:r>
          </a:p>
        </p:txBody>
      </p:sp>
      <p:sp>
        <p:nvSpPr>
          <p:cNvPr id="6" name="Editorial rule">
            <a:extLst xmlns:a="http://schemas.openxmlformats.org/drawingml/2006/main">
              <a:ext uri="{FF2B5EF4-FFF2-40B4-BE49-F238E27FC236}">
                <a16:creationId xmlns:a16="http://schemas.microsoft.com/office/drawing/2014/main" id="{C22EEA90-FEAE-4C46-B3DD-B09B8BE63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0302E"/>
            </a:solidFill>
          </a:ln>
        </p:spPr>
      </p:sp>
      <p:sp>
        <p:nvSpPr>
          <p:cNvPr id="7" name="Editorial rule">
            <a:extLst xmlns:a="http://schemas.openxmlformats.org/drawingml/2006/main">
              <a:ext uri="{FF2B5EF4-FFF2-40B4-BE49-F238E27FC236}">
                <a16:creationId xmlns:a16="http://schemas.microsoft.com/office/drawing/2014/main" id="{E88ADEF3-2A81-4907-A90A-42D1AC103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0302E"/>
            </a:solidFill>
          </a:ln>
        </p:spPr>
      </p:sp>
      <p:sp>
        <p:nvSpPr>
          <p:cNvPr id="8" name="__brand website">
            <a:extLst xmlns:a="http://schemas.openxmlformats.org/drawingml/2006/main">
              <a:ext uri="{FF2B5EF4-FFF2-40B4-BE49-F238E27FC236}">
                <a16:creationId xmlns:a16="http://schemas.microsoft.com/office/drawing/2014/main" id="{A3FDB5FC-6653-452A-8D40-BF790B95B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A7A7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A7A7A2"/>
                </a:solidFill>
                <a:latin typeface="Helvetica Neue"/>
                <a:ea typeface="Helvetica Neue"/>
                <a:cs typeface="Helvetica Neue"/>
              </a:rPr>
              <a:t>declare-lab.github.io</a:t>
            </a:r>
          </a:p>
        </p:txBody>
      </p:sp>
      <p:sp>
        <p:nvSpPr>
          <p:cNvPr id="9" name="Slide number">
            <a:extLst xmlns:a="http://schemas.openxmlformats.org/drawingml/2006/main">
              <a:ext uri="{FF2B5EF4-FFF2-40B4-BE49-F238E27FC236}">
                <a16:creationId xmlns:a16="http://schemas.microsoft.com/office/drawing/2014/main" id="{2161494F-47AD-4C34-A372-60DA5550D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572250"/>
            <a:ext cx="3905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A7A7A2"/>
                </a:solidFill>
                <a:latin typeface="Helvetica Neue"/>
                <a:ea typeface="Helvetica Neue"/>
                <a:cs typeface="Helvetica Neue"/>
              </a:defRPr>
            </a:pPr>
            <a:fld id="{86D7E431-83A0-46F4-8C16-26F263EEAD32}" type="slidenum">
              <a:rPr sz="975" b="0">
                <a:solidFill>
                  <a:srgbClr val="A7A7A2"/>
                </a:solidFill>
                <a:latin typeface="Helvetica Neue"/>
                <a:ea typeface="Helvetica Neue"/>
                <a:cs typeface="Helvetica Neue"/>
              </a:rPr>
              <a:t>3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62" r:id="R4748c811000b4a2f"/>
    <p:sldLayoutId xmlns:r="http://schemas.openxmlformats.org/officeDocument/2006/relationships" id="2147483663" r:id="Rcbef4f9cd2e64bc3"/>
  </p:sldLayoutIdLst>
</p:sldMaster>
</file>

<file path=ppt/slideMasters/theme/theme2.xml><?xml version="1.0" encoding="utf-8"?>
<a:theme xmlns:a="http://schemas.openxmlformats.org/drawingml/2006/main" name="ChatGPT">
  <a:themeElements>
    <a:clrScheme name="DeCLaRe Monochrome">
      <a:dk1>
        <a:srgbClr val="111111"/>
      </a:dk1>
      <a:lt1>
        <a:srgbClr val="FFFFFF"/>
      </a:lt1>
      <a:dk2>
        <a:srgbClr val="4A4A48"/>
      </a:dk2>
      <a:lt2>
        <a:srgbClr val="F3F3F1"/>
      </a:lt2>
      <a:accent1>
        <a:srgbClr val="111111"/>
      </a:accent1>
      <a:accent2>
        <a:srgbClr val="4A4A48"/>
      </a:accent2>
      <a:accent3>
        <a:srgbClr val="747470"/>
      </a:accent3>
      <a:accent4>
        <a:srgbClr val="A7A7A2"/>
      </a:accent4>
      <a:accent5>
        <a:srgbClr val="DDDDDA"/>
      </a:accent5>
      <a:accent6>
        <a:srgbClr val="F3F3F1"/>
      </a:accent6>
      <a:hlink>
        <a:srgbClr val="111111"/>
      </a:hlink>
      <a:folHlink>
        <a:srgbClr val="5F5F5C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DeCLaRe Monochrom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DeCLaRe Monochrome">
      <a:dk1>
        <a:srgbClr val="111111"/>
      </a:dk1>
      <a:lt1>
        <a:srgbClr val="FFFFFF"/>
      </a:lt1>
      <a:dk2>
        <a:srgbClr val="4A4A48"/>
      </a:dk2>
      <a:lt2>
        <a:srgbClr val="F3F3F1"/>
      </a:lt2>
      <a:accent1>
        <a:srgbClr val="111111"/>
      </a:accent1>
      <a:accent2>
        <a:srgbClr val="4A4A48"/>
      </a:accent2>
      <a:accent3>
        <a:srgbClr val="747470"/>
      </a:accent3>
      <a:accent4>
        <a:srgbClr val="A7A7A2"/>
      </a:accent4>
      <a:accent5>
        <a:srgbClr val="DDDDDA"/>
      </a:accent5>
      <a:accent6>
        <a:srgbClr val="F3F3F1"/>
      </a:accent6>
      <a:hlink>
        <a:srgbClr val="111111"/>
      </a:hlink>
      <a:folHlink>
        <a:srgbClr val="5F5F5C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DeCLaRe Monochrom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0e9c339bb708424d"/><Relationship Type="http://schemas.openxmlformats.org/officeDocument/2006/relationships/image" Target="/ppt/media/image5.png" Id="R6f2b7fd195954299"/><Relationship Type="http://schemas.openxmlformats.org/officeDocument/2006/relationships/image" Target="/ppt/media/image6.png" Id="Rcfbf01030724400b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2bc248871e4b456d"/><Relationship Type="http://schemas.openxmlformats.org/officeDocument/2006/relationships/image" Target="/ppt/media/image.jpeg" Id="R5b0fa60d9e424d39"/><Relationship Type="http://schemas.openxmlformats.org/officeDocument/2006/relationships/image" Target="/ppt/media/image2.jpeg" Id="Rb0862cf510404105"/><Relationship Type="http://schemas.openxmlformats.org/officeDocument/2006/relationships/image" Target="/ppt/media/image3.jpeg" Id="Rcb96ecc432ff4aeb"/><Relationship Type="http://schemas.openxmlformats.org/officeDocument/2006/relationships/image" Target="/ppt/media/image7.png" Id="Ra6712cefd3174fd9"/><Relationship Type="http://schemas.openxmlformats.org/officeDocument/2006/relationships/image" Target="/ppt/media/image8.png" Id="R63555df0f02f45c4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aed2600a7c4946c5"/><Relationship Type="http://schemas.openxmlformats.org/officeDocument/2006/relationships/image" Target="/ppt/media/image9.png" Id="R4d150f1ae7a94b52"/><Relationship Type="http://schemas.openxmlformats.org/officeDocument/2006/relationships/image" Target="/ppt/media/image10.png" Id="R2fcdbdbf8ad543a3"/><Relationship Type="http://schemas.openxmlformats.org/officeDocument/2006/relationships/image" Target="/ppt/media/image11.png" Id="R9d67ce940409434f"/><Relationship Id="rIdVideo" Type="http://schemas.openxmlformats.org/officeDocument/2006/relationships/video" Target="../media/split.mp4"/><Relationship Id="rIdMedia" Type="http://schemas.microsoft.com/office/2007/relationships/media" Target="../media/split.mp4"/><Relationship Id="rIdPoster" Type="http://schemas.openxmlformats.org/officeDocument/2006/relationships/image" Target="../media/split-poster.png"/><Relationship Id="rIdV4Video" Type="http://schemas.openxmlformats.org/officeDocument/2006/relationships/video" Target="../media/v4-split.mp4"/><Relationship Id="rIdV4Media" Type="http://schemas.microsoft.com/office/2007/relationships/media" Target="../media/v4-split.mp4"/><Relationship Id="rIdV4Poster" Type="http://schemas.openxmlformats.org/officeDocument/2006/relationships/image" Target="../media/v4-split.png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27a1fdb8cf6b4d46"/><Relationship Type="http://schemas.openxmlformats.org/officeDocument/2006/relationships/image" Target="/ppt/media/image12.png" Id="Reacf92ccb2c644c5"/><Relationship Type="http://schemas.openxmlformats.org/officeDocument/2006/relationships/image" Target="/ppt/media/image13.png" Id="R155de110f88b4725"/><Relationship Type="http://schemas.openxmlformats.org/officeDocument/2006/relationships/image" Target="/ppt/media/image14.png" Id="R390f60a0e1e440b5"/><Relationship Id="rIdVideo" Type="http://schemas.openxmlformats.org/officeDocument/2006/relationships/video" Target="../media/knowledge.mp4"/><Relationship Id="rIdMedia" Type="http://schemas.microsoft.com/office/2007/relationships/media" Target="../media/knowledge.mp4"/><Relationship Id="rIdPoster" Type="http://schemas.openxmlformats.org/officeDocument/2006/relationships/image" Target="../media/knowledge-poster.png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871eeff164ba480d"/><Relationship Type="http://schemas.openxmlformats.org/officeDocument/2006/relationships/image" Target="/ppt/media/image15.png" Id="R15741a1b80644028"/><Relationship Type="http://schemas.openxmlformats.org/officeDocument/2006/relationships/image" Target="/ppt/media/image16.png" Id="R475fbe0ed6cb4b92"/><Relationship Type="http://schemas.openxmlformats.org/officeDocument/2006/relationships/image" Target="/ppt/media/image17.png" Id="R6e042ae585854049"/><Relationship Id="rIdVideo" Type="http://schemas.openxmlformats.org/officeDocument/2006/relationships/video" Target="../media/control.mp4"/><Relationship Id="rIdMedia" Type="http://schemas.microsoft.com/office/2007/relationships/media" Target="../media/control.mp4"/><Relationship Id="rIdPoster" Type="http://schemas.openxmlformats.org/officeDocument/2006/relationships/image" Target="../media/control-poster.png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e487175c96334b94"/><Relationship Type="http://schemas.openxmlformats.org/officeDocument/2006/relationships/image" Target="../media/v4-image103.png" Id="R4f0df25f54dd4414"/><Relationship Type="http://schemas.openxmlformats.org/officeDocument/2006/relationships/image" Target="../media/v4-image104.png" Id="Re1973a31bae24248"/><Relationship Type="http://schemas.openxmlformats.org/officeDocument/2006/relationships/image" Target="../media/v4-image105.png" Id="Reff456e743ce4fb0"/><Relationship Id="rIdV4Video" Type="http://schemas.openxmlformats.org/officeDocument/2006/relationships/video" Target="../media/v4-vla.mp4"/><Relationship Id="rIdV4Media" Type="http://schemas.microsoft.com/office/2007/relationships/media" Target="../media/v4-vla.mp4"/><Relationship Id="rIdV4Poster" Type="http://schemas.openxmlformats.org/officeDocument/2006/relationships/image" Target="../media/v4-vla.png"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4b2aa023f6a5489f"/><Relationship Type="http://schemas.openxmlformats.org/officeDocument/2006/relationships/image" Target="../media/v4-image106.png" Id="R85ca4809b57642ed"/><Relationship Type="http://schemas.openxmlformats.org/officeDocument/2006/relationships/image" Target="../media/v4-image107.png" Id="Re7d5e1ca445b4ad2"/><Relationship Type="http://schemas.openxmlformats.org/officeDocument/2006/relationships/image" Target="../media/v4-image108.png" Id="Rba311a6d046b4811"/><Relationship Id="rIdV4Video" Type="http://schemas.openxmlformats.org/officeDocument/2006/relationships/video" Target="../media/v4-wam.mp4"/><Relationship Id="rIdV4Media" Type="http://schemas.microsoft.com/office/2007/relationships/media" Target="../media/v4-wam.mp4"/><Relationship Id="rIdV4Poster" Type="http://schemas.openxmlformats.org/officeDocument/2006/relationships/image" Target="../media/v4-wam.png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216f1694d57d479a"/><Relationship Type="http://schemas.openxmlformats.org/officeDocument/2006/relationships/image" Target="../media/v4-image109.png" Id="R6b17ced1e2e24a22"/><Relationship Type="http://schemas.openxmlformats.org/officeDocument/2006/relationships/image" Target="../media/v4-image110.png" Id="Rbe31608ed78e4dab"/><Relationship Type="http://schemas.openxmlformats.org/officeDocument/2006/relationships/image" Target="../media/v4-image111.png" Id="R585a810a66b443c8"/><Relationship Id="rIdV4Video" Type="http://schemas.openxmlformats.org/officeDocument/2006/relationships/video" Target="../media/v4-direct.mp4"/><Relationship Id="rIdV4Media" Type="http://schemas.microsoft.com/office/2007/relationships/media" Target="../media/v4-direct.mp4"/><Relationship Id="rIdV4Poster" Type="http://schemas.openxmlformats.org/officeDocument/2006/relationships/image" Target="../media/v4-direct.png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2718f53a14d14148"/><Relationship Type="http://schemas.openxmlformats.org/officeDocument/2006/relationships/image" Target="../media/v4-image112.png" Id="R5faf2fb8ddef4344"/><Relationship Type="http://schemas.openxmlformats.org/officeDocument/2006/relationships/image" Target="../media/v4-image113.png" Id="Re584974a511e4f3f"/><Relationship Type="http://schemas.openxmlformats.org/officeDocument/2006/relationships/chart" Target="charts/v4-chart5.xml" Id="R30110bf933c04bc4"/></Relationships>
</file>

<file path=ppt/slides/_rels/slide1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7c0aff595bec4944"/><Relationship Type="http://schemas.openxmlformats.org/officeDocument/2006/relationships/image" Target="../media/v4-image114.png" Id="Rd2930ffd4f694d71"/><Relationship Type="http://schemas.openxmlformats.org/officeDocument/2006/relationships/image" Target="../media/v4-image115.png" Id="R4c4147d50eaf40fc"/><Relationship Type="http://schemas.openxmlformats.org/officeDocument/2006/relationships/image" Target="../media/v4-image116.png" Id="Rfdd7a3538e8c4e7a"/><Relationship Id="rIdChartPNG" Type="http://schemas.openxmlformats.org/officeDocument/2006/relationships/image" Target="../media/chart-unified-10.png"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c581e251f0fb4124"/><Relationship Type="http://schemas.openxmlformats.org/officeDocument/2006/relationships/image" Target="../media/v4-image18.png" Id="R31bc50f3987046e7"/><Relationship Type="http://schemas.openxmlformats.org/officeDocument/2006/relationships/image" Target="../media/v4-image19.png" Id="R1e625bee7977416c"/><Relationship Type="http://schemas.openxmlformats.org/officeDocument/2006/relationships/image" Target="../media/v4-image20.png" Id="R82a085dd9d0e406c"/><Relationship Id="rIdV4Video" Type="http://schemas.openxmlformats.org/officeDocument/2006/relationships/video" Target="../media/v4-latency.mp4"/><Relationship Id="rIdV4Media" Type="http://schemas.microsoft.com/office/2007/relationships/media" Target="../media/v4-latency.mp4"/><Relationship Id="rIdV4Poster" Type="http://schemas.openxmlformats.org/officeDocument/2006/relationships/image" Target="../media/v4-latency.png"/></Relationships>
</file>

<file path=ppt/slides/_rels/slide1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06d580e301e44be6"/><Relationship Type="http://schemas.openxmlformats.org/officeDocument/2006/relationships/image" Target="../media/v4-image21.png" Id="R7c89e06b8dbb4adb"/><Relationship Type="http://schemas.openxmlformats.org/officeDocument/2006/relationships/image" Target="../media/v4-image22.png" Id="R4ec4092103b44fc9"/><Relationship Type="http://schemas.openxmlformats.org/officeDocument/2006/relationships/image" Target="../media/v4-image23.png" Id="Rf66775962f63482f"/><Relationship Id="rIdV4Video" Type="http://schemas.openxmlformats.org/officeDocument/2006/relationships/video" Target="../media/v4-async.mp4"/><Relationship Id="rIdV4Media" Type="http://schemas.microsoft.com/office/2007/relationships/media" Target="../media/v4-async.mp4"/><Relationship Id="rIdV4Poster" Type="http://schemas.openxmlformats.org/officeDocument/2006/relationships/image" Target="../media/v4-async.png"/></Relationships>
</file>

<file path=ppt/slides/_rels/slide1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6c6034bf1328418f"/><Relationship Type="http://schemas.openxmlformats.org/officeDocument/2006/relationships/image" Target="/ppt/media/image24.png" Id="R2323f92303e34bd9"/><Relationship Type="http://schemas.openxmlformats.org/officeDocument/2006/relationships/image" Target="/ppt/media/image25.png" Id="Rb0cee91a2a274ac2"/><Relationship Type="http://schemas.openxmlformats.org/officeDocument/2006/relationships/image" Target="/ppt/media/image26.png" Id="R203ef43af1ba47fa"/><Relationship Id="rIdVideo" Type="http://schemas.openxmlformats.org/officeDocument/2006/relationships/video" Target="../media/harness.mp4"/><Relationship Id="rIdMedia" Type="http://schemas.microsoft.com/office/2007/relationships/media" Target="../media/harness.mp4"/><Relationship Id="rIdPoster" Type="http://schemas.openxmlformats.org/officeDocument/2006/relationships/image" Target="../media/harness-poster.png"/></Relationships>
</file>

<file path=ppt/slides/_rels/slide1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d403f26a126546a3"/><Relationship Type="http://schemas.openxmlformats.org/officeDocument/2006/relationships/image" Target="/ppt/media/image27.png" Id="Reac6ac7b9e1749d0"/><Relationship Type="http://schemas.openxmlformats.org/officeDocument/2006/relationships/image" Target="/ppt/media/image28.png" Id="Rf9de5327b4114895"/><Relationship Type="http://schemas.openxmlformats.org/officeDocument/2006/relationships/image" Target="/ppt/media/image29.png" Id="R5a56d8e1d0db4ba6"/><Relationship Id="rIdVideo" Type="http://schemas.openxmlformats.org/officeDocument/2006/relationships/video" Target="../media/ge-demo.mp4"/><Relationship Id="rIdMedia" Type="http://schemas.microsoft.com/office/2007/relationships/media" Target="../media/ge-demo.mp4"/><Relationship Id="rIdPoster" Type="http://schemas.openxmlformats.org/officeDocument/2006/relationships/image" Target="../media/ge-demo-poster.png"/></Relationships>
</file>

<file path=ppt/slides/_rels/slide1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581af44942a946cc"/><Relationship Type="http://schemas.openxmlformats.org/officeDocument/2006/relationships/image" Target="/ppt/media/image30.png" Id="Rf19be9117adc42b1"/><Relationship Type="http://schemas.openxmlformats.org/officeDocument/2006/relationships/image" Target="/ppt/media/image31.png" Id="Rb951f5ccbefc4bd9"/><Relationship Type="http://schemas.openxmlformats.org/officeDocument/2006/relationships/image" Target="/ppt/media/image32.png" Id="R5564e18e0f884427"/><Relationship Id="rIdVideo" Type="http://schemas.openxmlformats.org/officeDocument/2006/relationships/video" Target="../media/separate.mp4"/><Relationship Id="rIdMedia" Type="http://schemas.microsoft.com/office/2007/relationships/media" Target="../media/separate.mp4"/><Relationship Id="rIdPoster" Type="http://schemas.openxmlformats.org/officeDocument/2006/relationships/image" Target="../media/separate-poster.png"/></Relationships>
</file>

<file path=ppt/slides/_rels/slide1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774dd5160b22494a"/><Relationship Type="http://schemas.openxmlformats.org/officeDocument/2006/relationships/image" Target="/ppt/media/image33.png" Id="R160213fb913944cb"/><Relationship Type="http://schemas.openxmlformats.org/officeDocument/2006/relationships/image" Target="/ppt/media/image34.png" Id="Rfac8d12a6d7d4e34"/><Relationship Type="http://schemas.openxmlformats.org/officeDocument/2006/relationships/image" Target="/ppt/media/image35.png" Id="Ref66b8833cbf414a"/><Relationship Id="rIdVideo" Type="http://schemas.openxmlformats.org/officeDocument/2006/relationships/video" Target="../media/geact.mp4"/><Relationship Id="rIdMedia" Type="http://schemas.microsoft.com/office/2007/relationships/media" Target="../media/geact.mp4"/><Relationship Id="rIdPoster" Type="http://schemas.openxmlformats.org/officeDocument/2006/relationships/image" Target="../media/geact-poster.png"/></Relationships>
</file>

<file path=ppt/slides/_rels/slide1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f5ab494dd80b4a2a"/><Relationship Type="http://schemas.openxmlformats.org/officeDocument/2006/relationships/image" Target="/ppt/media/image36.png" Id="R5cbc0ba6c0c94fd0"/><Relationship Type="http://schemas.openxmlformats.org/officeDocument/2006/relationships/image" Target="/ppt/media/image37.png" Id="R5639ced1e179461a"/><Relationship Type="http://schemas.openxmlformats.org/officeDocument/2006/relationships/image" Target="/ppt/media/image38.png" Id="Rae780152d7604976"/><Relationship Id="rIdVideo" Type="http://schemas.openxmlformats.org/officeDocument/2006/relationships/video" Target="../media/inside.mp4"/><Relationship Id="rIdMedia" Type="http://schemas.microsoft.com/office/2007/relationships/media" Target="../media/inside.mp4"/><Relationship Id="rIdPoster" Type="http://schemas.openxmlformats.org/officeDocument/2006/relationships/image" Target="../media/inside-poster.png"/></Relationships>
</file>

<file path=ppt/slides/_rels/slide1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a1b3336cb6e240aa"/><Relationship Type="http://schemas.openxmlformats.org/officeDocument/2006/relationships/image" Target="/ppt/media/image4.jpeg" Id="R2f5cee07caf24980"/><Relationship Type="http://schemas.openxmlformats.org/officeDocument/2006/relationships/image" Target="/ppt/media/image5.jpeg" Id="R843eb7a9f3414816"/><Relationship Type="http://schemas.openxmlformats.org/officeDocument/2006/relationships/image" Target="/ppt/media/image39.png" Id="Rb31f1612f9054010"/><Relationship Type="http://schemas.openxmlformats.org/officeDocument/2006/relationships/image" Target="/ppt/media/image40.png" Id="R25fbdd05dc88492d"/></Relationships>
</file>

<file path=ppt/slides/_rels/slide1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6b93bfacc4f4466b"/><Relationship Type="http://schemas.openxmlformats.org/officeDocument/2006/relationships/image" Target="/ppt/media/image41.png" Id="R809e882852be4d78"/><Relationship Type="http://schemas.openxmlformats.org/officeDocument/2006/relationships/image" Target="/ppt/media/image42.png" Id="R65a6c957dc464a72"/><Relationship Type="http://schemas.openxmlformats.org/officeDocument/2006/relationships/image" Target="/ppt/media/image43.png" Id="R6204f961745a4d3b"/><Relationship Id="rIdVideo" Type="http://schemas.openxmlformats.org/officeDocument/2006/relationships/video" Target="../media/kaso.mp4"/><Relationship Id="rIdMedia" Type="http://schemas.microsoft.com/office/2007/relationships/media" Target="../media/kaso.mp4"/><Relationship Id="rIdPoster" Type="http://schemas.openxmlformats.org/officeDocument/2006/relationships/image" Target="../media/kaso-poster.png"/></Relationships>
</file>

<file path=ppt/slides/_rels/slide2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7206baca93664524"/><Relationship Type="http://schemas.openxmlformats.org/officeDocument/2006/relationships/chart" Target="/ppt/slides/charts/chart1.xml" Id="Rae192bb598ec468e"/><Relationship Type="http://schemas.openxmlformats.org/officeDocument/2006/relationships/image" Target="/ppt/media/image44.png" Id="Rf726065f95e749a6"/><Relationship Type="http://schemas.openxmlformats.org/officeDocument/2006/relationships/image" Target="/ppt/media/image45.png" Id="R5f88ecac668f4a6c"/></Relationships>
</file>

<file path=ppt/slides/_rels/slide2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fa2ce5fada4a4bbe"/><Relationship Type="http://schemas.openxmlformats.org/officeDocument/2006/relationships/image" Target="/ppt/media/image46.png" Id="Rfe67388312eb44ce"/><Relationship Type="http://schemas.openxmlformats.org/officeDocument/2006/relationships/image" Target="/ppt/media/image47.png" Id="R92d96d0308bd40d2"/><Relationship Type="http://schemas.openxmlformats.org/officeDocument/2006/relationships/image" Target="/ppt/media/image48.png" Id="Rc42ac4f376f34160"/><Relationship Id="rIdVideo" Type="http://schemas.openxmlformats.org/officeDocument/2006/relationships/video" Target="../media/whyMemory.mp4"/><Relationship Id="rIdMedia" Type="http://schemas.microsoft.com/office/2007/relationships/media" Target="../media/whyMemory.mp4"/><Relationship Id="rIdPoster" Type="http://schemas.openxmlformats.org/officeDocument/2006/relationships/image" Target="../media/whyMemory-poster.png"/></Relationships>
</file>

<file path=ppt/slides/_rels/slide2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932143c5b9b94573"/><Relationship Type="http://schemas.openxmlformats.org/officeDocument/2006/relationships/chart" Target="/ppt/slides/charts/chart2.xml" Id="R287aa90fa60c4d6d"/><Relationship Type="http://schemas.openxmlformats.org/officeDocument/2006/relationships/image" Target="/ppt/media/image49.png" Id="R728566e56fe54d67"/><Relationship Type="http://schemas.openxmlformats.org/officeDocument/2006/relationships/image" Target="/ppt/media/image50.png" Id="Rc0586687784f4bd0"/></Relationships>
</file>

<file path=ppt/slides/_rels/slide2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800402beceec464e"/><Relationship Type="http://schemas.openxmlformats.org/officeDocument/2006/relationships/image" Target="/ppt/media/image51.png" Id="R0f5cd3884c864780"/><Relationship Type="http://schemas.openxmlformats.org/officeDocument/2006/relationships/image" Target="/ppt/media/image52.png" Id="R2113fc7304ef4281"/><Relationship Type="http://schemas.openxmlformats.org/officeDocument/2006/relationships/image" Target="/ppt/media/image53.png" Id="Rddb95a6e3a784b91"/><Relationship Id="rIdVideo" Type="http://schemas.openxmlformats.org/officeDocument/2006/relationships/video" Target="../media/memory.mp4"/><Relationship Id="rIdMedia" Type="http://schemas.microsoft.com/office/2007/relationships/media" Target="../media/memory.mp4"/><Relationship Id="rIdPoster" Type="http://schemas.openxmlformats.org/officeDocument/2006/relationships/image" Target="../media/memory-poster.png"/></Relationships>
</file>

<file path=ppt/slides/_rels/slide2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ee695b64db53490b"/><Relationship Type="http://schemas.openxmlformats.org/officeDocument/2006/relationships/image" Target="/ppt/media/image54.png" Id="Rdef1b147eb174fbb"/><Relationship Type="http://schemas.openxmlformats.org/officeDocument/2006/relationships/image" Target="/ppt/media/image55.png" Id="Rdb6dee5c8e9c4d5d"/><Relationship Type="http://schemas.openxmlformats.org/officeDocument/2006/relationships/image" Target="/ppt/media/image56.png" Id="R61098d3087a541e3"/><Relationship Id="rIdVideo" Type="http://schemas.openxmlformats.org/officeDocument/2006/relationships/video" Target="../media/associative.mp4"/><Relationship Id="rIdMedia" Type="http://schemas.microsoft.com/office/2007/relationships/media" Target="../media/associative.mp4"/><Relationship Id="rIdPoster" Type="http://schemas.openxmlformats.org/officeDocument/2006/relationships/image" Target="../media/associative-poster.png"/></Relationships>
</file>

<file path=ppt/slides/_rels/slide2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14b697f558ad41c4"/><Relationship Type="http://schemas.openxmlformats.org/officeDocument/2006/relationships/image" Target="/ppt/media/image57.png" Id="Re269e35860084716"/><Relationship Type="http://schemas.openxmlformats.org/officeDocument/2006/relationships/image" Target="/ppt/media/image58.png" Id="Rcd32e88f9312432c"/><Relationship Type="http://schemas.openxmlformats.org/officeDocument/2006/relationships/image" Target="/ppt/media/image59.png" Id="R256edba22dc54b2d"/><Relationship Id="rIdVideo" Type="http://schemas.openxmlformats.org/officeDocument/2006/relationships/video" Target="../media/anchor.mp4"/><Relationship Id="rIdMedia" Type="http://schemas.microsoft.com/office/2007/relationships/media" Target="../media/anchor.mp4"/><Relationship Id="rIdPoster" Type="http://schemas.openxmlformats.org/officeDocument/2006/relationships/image" Target="../media/anchor-poster.png"/></Relationships>
</file>

<file path=ppt/slides/_rels/slide2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d18fb1bb9d264290"/><Relationship Type="http://schemas.openxmlformats.org/officeDocument/2006/relationships/chart" Target="/ppt/slides/charts/chart3.xml" Id="R794ce469c25d4b6a"/><Relationship Type="http://schemas.openxmlformats.org/officeDocument/2006/relationships/image" Target="/ppt/media/image60.png" Id="R0faa686a57ed4e7c"/><Relationship Type="http://schemas.openxmlformats.org/officeDocument/2006/relationships/image" Target="/ppt/media/image61.png" Id="R41078da3fff5448e"/></Relationships>
</file>

<file path=ppt/slides/_rels/slide2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bff3bfa5f89142c9"/><Relationship Type="http://schemas.openxmlformats.org/officeDocument/2006/relationships/chart" Target="/ppt/slides/charts/chart4.xml" Id="Rc126b69deabf481d"/><Relationship Type="http://schemas.openxmlformats.org/officeDocument/2006/relationships/image" Target="/ppt/media/image62.png" Id="R219b45225b69416c"/><Relationship Type="http://schemas.openxmlformats.org/officeDocument/2006/relationships/image" Target="/ppt/media/image63.png" Id="Rc838a964c07f4808"/></Relationships>
</file>

<file path=ppt/slides/_rels/slide2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0b9d4acb34044067"/><Relationship Type="http://schemas.openxmlformats.org/officeDocument/2006/relationships/image" Target="/ppt/media/image64.png" Id="Rc831ac55d9244fec"/><Relationship Type="http://schemas.openxmlformats.org/officeDocument/2006/relationships/image" Target="/ppt/media/image65.png" Id="R8a9b0f0f87ec4f4b"/><Relationship Type="http://schemas.openxmlformats.org/officeDocument/2006/relationships/image" Target="/ppt/media/image66.png" Id="R9f9e9d574258455f"/><Relationship Id="rIdVideo" Type="http://schemas.openxmlformats.org/officeDocument/2006/relationships/video" Target="../media/inspect.mp4"/><Relationship Id="rIdMedia" Type="http://schemas.microsoft.com/office/2007/relationships/media" Target="../media/inspect.mp4"/><Relationship Id="rIdPoster" Type="http://schemas.openxmlformats.org/officeDocument/2006/relationships/image" Target="../media/inspect-poster.png"/></Relationships>
</file>

<file path=ppt/slides/_rels/slide2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cef1d1f3bc994a9d"/><Relationship Type="http://schemas.openxmlformats.org/officeDocument/2006/relationships/image" Target="/ppt/media/image67.png" Id="Re34777157c484be4"/><Relationship Type="http://schemas.openxmlformats.org/officeDocument/2006/relationships/image" Target="/ppt/media/image68.png" Id="Ra23b56aa5f95453f"/><Relationship Type="http://schemas.openxmlformats.org/officeDocument/2006/relationships/image" Target="/ppt/media/image69.png" Id="R47be2d3483244342"/><Relationship Id="rIdVideo" Type="http://schemas.openxmlformats.org/officeDocument/2006/relationships/video" Target="../media/robo-demo.mp4"/><Relationship Id="rIdMedia" Type="http://schemas.microsoft.com/office/2007/relationships/media" Target="../media/robo-demo.mp4"/><Relationship Id="rIdPoster" Type="http://schemas.openxmlformats.org/officeDocument/2006/relationships/image" Target="../media/robo-demo-poster.png"/></Relationships>
</file>

<file path=ppt/slides/_rels/slide3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13185c5530154d8b"/><Relationship Type="http://schemas.openxmlformats.org/officeDocument/2006/relationships/image" Target="/ppt/media/image70.png" Id="R20eb7904891d4168"/><Relationship Type="http://schemas.openxmlformats.org/officeDocument/2006/relationships/image" Target="/ppt/media/image71.png" Id="Rea936cf3bbf64a71"/></Relationships>
</file>

<file path=ppt/slides/_rels/slide3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b2d89059788746cf"/><Relationship Type="http://schemas.openxmlformats.org/officeDocument/2006/relationships/image" Target="/ppt/media/image72.png" Id="R2215a0e5107a44a3"/><Relationship Type="http://schemas.openxmlformats.org/officeDocument/2006/relationships/image" Target="/ppt/media/image73.png" Id="R32161e43e544476e"/><Relationship Type="http://schemas.openxmlformats.org/officeDocument/2006/relationships/image" Target="/ppt/media/image74.png" Id="Rbc8f638a68e24a8f"/><Relationship Id="rIdVideo" Type="http://schemas.openxmlformats.org/officeDocument/2006/relationships/video" Target="../media/loop.mp4"/><Relationship Id="rIdMedia" Type="http://schemas.microsoft.com/office/2007/relationships/media" Target="../media/loop.mp4"/><Relationship Id="rIdPoster" Type="http://schemas.openxmlformats.org/officeDocument/2006/relationships/image" Target="../media/loop-poster.png"/><Relationship Id="rIdV4Video" Type="http://schemas.openxmlformats.org/officeDocument/2006/relationships/video" Target="../media/v4-loop.mp4"/><Relationship Id="rIdV4Media" Type="http://schemas.microsoft.com/office/2007/relationships/media" Target="../media/v4-loop.mp4"/><Relationship Id="rIdV4Poster" Type="http://schemas.openxmlformats.org/officeDocument/2006/relationships/image" Target="../media/v4-loop.png"/></Relationships>
</file>

<file path=ppt/slides/_rels/slide3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2bd079953a1b49e4"/><Relationship Type="http://schemas.openxmlformats.org/officeDocument/2006/relationships/image" Target="/ppt/media/image.svg" Id="R2031eb385ca24fdf"/><Relationship Type="http://schemas.openxmlformats.org/officeDocument/2006/relationships/image" Target="/ppt/media/image.jpeg" Id="R932881797c094b88"/><Relationship Type="http://schemas.openxmlformats.org/officeDocument/2006/relationships/image" Target="/ppt/media/image75.png" Id="R8ca1111085cf4c01"/><Relationship Type="http://schemas.openxmlformats.org/officeDocument/2006/relationships/image" Target="/ppt/media/image76.png" Id="R1fe8dc1efd1347b1"/><Relationship Id="rIdChartPNG" Type="http://schemas.openxmlformats.org/officeDocument/2006/relationships/image" Target="../media/chart-unified-32.png"/></Relationships>
</file>

<file path=ppt/slides/_rels/slide3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75639894b68b4cf6"/><Relationship Type="http://schemas.openxmlformats.org/officeDocument/2006/relationships/image" Target="/ppt/media/image2.svg" Id="Rbb65945cf9e0417e"/><Relationship Type="http://schemas.openxmlformats.org/officeDocument/2006/relationships/image" Target="/ppt/media/image2.jpeg" Id="R8227527be88b4e4c"/><Relationship Type="http://schemas.openxmlformats.org/officeDocument/2006/relationships/image" Target="/ppt/media/image77.png" Id="R24d4b602c431425a"/><Relationship Type="http://schemas.openxmlformats.org/officeDocument/2006/relationships/image" Target="/ppt/media/image78.png" Id="Rc76a8fbdb0d44997"/><Relationship Id="rIdChartPNG" Type="http://schemas.openxmlformats.org/officeDocument/2006/relationships/image" Target="../media/chart-unified-33.png"/></Relationships>
</file>

<file path=ppt/slides/_rels/slide3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e99567ccffbd46ce"/><Relationship Type="http://schemas.openxmlformats.org/officeDocument/2006/relationships/image" Target="/ppt/media/image79.png" Id="R03ffdb91e7f543d9"/><Relationship Type="http://schemas.openxmlformats.org/officeDocument/2006/relationships/image" Target="/ppt/media/image80.png" Id="R78e0517d2fea44ea"/></Relationships>
</file>

<file path=ppt/slides/_rels/slide3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78b17669eec14af7"/><Relationship Type="http://schemas.openxmlformats.org/officeDocument/2006/relationships/image" Target="/ppt/media/image3.svg" Id="R79b11d9ae487496d"/><Relationship Type="http://schemas.openxmlformats.org/officeDocument/2006/relationships/image" Target="/ppt/media/image3.jpeg" Id="Re0509458b8c14fad"/><Relationship Type="http://schemas.openxmlformats.org/officeDocument/2006/relationships/image" Target="/ppt/media/image81.png" Id="Rb0ed975eea8848c4"/><Relationship Type="http://schemas.openxmlformats.org/officeDocument/2006/relationships/image" Target="/ppt/media/image82.png" Id="Rf2c65925a7a34c47"/><Relationship Id="rIdChartPNG" Type="http://schemas.openxmlformats.org/officeDocument/2006/relationships/image" Target="../media/chart-unified-35.png"/></Relationships>
</file>

<file path=ppt/slides/_rels/slide3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b2cd867a35ce4d03"/><Relationship Type="http://schemas.openxmlformats.org/officeDocument/2006/relationships/image" Target="/ppt/media/image6.jpeg" Id="Rff3d9b3c5ac74ba7"/><Relationship Type="http://schemas.openxmlformats.org/officeDocument/2006/relationships/image" Target="/ppt/media/image4.svg" Id="R9c5f24f002eb4e18"/><Relationship Type="http://schemas.openxmlformats.org/officeDocument/2006/relationships/image" Target="/ppt/media/image83.png" Id="Ref3b217b90d94114"/><Relationship Type="http://schemas.openxmlformats.org/officeDocument/2006/relationships/image" Target="/ppt/media/image84.png" Id="Rf7b368f27e844e47"/><Relationship Id="rIdChartPNG" Type="http://schemas.openxmlformats.org/officeDocument/2006/relationships/image" Target="../media/chart-unified-36.png"/></Relationships>
</file>

<file path=ppt/slides/_rels/slide3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9c7635f483f74aa4"/><Relationship Type="http://schemas.openxmlformats.org/officeDocument/2006/relationships/image" Target="/ppt/media/image7.jpeg" Id="R347aca31eca2480b"/><Relationship Type="http://schemas.openxmlformats.org/officeDocument/2006/relationships/image" Target="/ppt/media/image5.svg" Id="R295ad45eab8c4323"/><Relationship Type="http://schemas.openxmlformats.org/officeDocument/2006/relationships/image" Target="/ppt/media/image85.png" Id="R7dbead0a263844c5"/><Relationship Type="http://schemas.openxmlformats.org/officeDocument/2006/relationships/image" Target="/ppt/media/image86.png" Id="Rec9c954581db42f3"/><Relationship Id="rIdChartPNG" Type="http://schemas.openxmlformats.org/officeDocument/2006/relationships/image" Target="../media/chart-unified-37.png"/></Relationships>
</file>

<file path=ppt/slides/_rels/slide3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913c0b0b2d524343"/><Relationship Type="http://schemas.openxmlformats.org/officeDocument/2006/relationships/image" Target="/ppt/media/image8.jpeg" Id="R21ea3276452d4093"/><Relationship Type="http://schemas.openxmlformats.org/officeDocument/2006/relationships/image" Target="/ppt/media/image6.svg" Id="R5fb93926bd624b6e"/><Relationship Type="http://schemas.openxmlformats.org/officeDocument/2006/relationships/image" Target="/ppt/media/image87.png" Id="R8a65a6b17f944e1e"/><Relationship Type="http://schemas.openxmlformats.org/officeDocument/2006/relationships/image" Target="/ppt/media/image88.png" Id="R7611d59284fb43f9"/><Relationship Id="rIdChartPNG" Type="http://schemas.openxmlformats.org/officeDocument/2006/relationships/image" Target="../media/chart-unified-38.png"/></Relationships>
</file>

<file path=ppt/slides/_rels/slide3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b39f0430d0344db7"/><Relationship Type="http://schemas.openxmlformats.org/officeDocument/2006/relationships/image" Target="/ppt/media/image89.png" Id="R6ce633eea0a64c5f"/><Relationship Type="http://schemas.openxmlformats.org/officeDocument/2006/relationships/image" Target="/ppt/media/image90.png" Id="R7d5d33c7be27442e"/><Relationship Type="http://schemas.openxmlformats.org/officeDocument/2006/relationships/image" Target="/ppt/media/image91.png" Id="R15bb00c53d164589"/><Relationship Id="rIdVideo" Type="http://schemas.openxmlformats.org/officeDocument/2006/relationships/video" Target="../media/monitor.mp4"/><Relationship Id="rIdMedia" Type="http://schemas.microsoft.com/office/2007/relationships/media" Target="../media/monitor.mp4"/><Relationship Id="rIdPoster" Type="http://schemas.openxmlformats.org/officeDocument/2006/relationships/image" Target="../media/monitor-poster.png"/><Relationship Id="rIdV4Video" Type="http://schemas.openxmlformats.org/officeDocument/2006/relationships/video" Target="../media/v4-monitor.mp4"/><Relationship Id="rIdV4Media" Type="http://schemas.microsoft.com/office/2007/relationships/media" Target="../media/v4-monitor.mp4"/><Relationship Id="rIdV4Poster" Type="http://schemas.openxmlformats.org/officeDocument/2006/relationships/image" Target="../media/v4-monitor.png"/></Relationships>
</file>

<file path=ppt/slides/_rels/slide4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ffaf8810822a45a6"/><Relationship Type="http://schemas.openxmlformats.org/officeDocument/2006/relationships/image" Target="/ppt/media/image92.png" Id="Rd12479c9cc0b403e"/><Relationship Type="http://schemas.openxmlformats.org/officeDocument/2006/relationships/image" Target="/ppt/media/image93.png" Id="R2d2f2365c0b54348"/><Relationship Type="http://schemas.openxmlformats.org/officeDocument/2006/relationships/image" Target="/ppt/media/image94.png" Id="Rc9592ac319994627"/><Relationship Id="rIdVideo" Type="http://schemas.openxmlformats.org/officeDocument/2006/relationships/video" Target="../media/context.mp4"/><Relationship Id="rIdMedia" Type="http://schemas.microsoft.com/office/2007/relationships/media" Target="../media/context.mp4"/><Relationship Id="rIdPoster" Type="http://schemas.openxmlformats.org/officeDocument/2006/relationships/image" Target="../media/context-poster.png"/></Relationships>
</file>

<file path=ppt/slides/_rels/slide4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75eb5682ecd94c0b"/><Relationship Type="http://schemas.openxmlformats.org/officeDocument/2006/relationships/image" Target="/ppt/media/image95.png" Id="Rb85d39ef6fe24197"/><Relationship Type="http://schemas.openxmlformats.org/officeDocument/2006/relationships/image" Target="/ppt/media/image96.png" Id="Ra5412050ab214a00"/><Relationship Type="http://schemas.openxmlformats.org/officeDocument/2006/relationships/image" Target="/ppt/media/image97.png" Id="R226748500c9b470c"/><Relationship Id="rIdVideo" Type="http://schemas.openxmlformats.org/officeDocument/2006/relationships/video" Target="../media/completion.mp4"/><Relationship Id="rIdMedia" Type="http://schemas.microsoft.com/office/2007/relationships/media" Target="../media/completion.mp4"/><Relationship Id="rIdPoster" Type="http://schemas.openxmlformats.org/officeDocument/2006/relationships/image" Target="../media/completion-poster.png"/><Relationship Id="rIdV4Video" Type="http://schemas.openxmlformats.org/officeDocument/2006/relationships/video" Target="../media/v4-completion.mp4"/><Relationship Id="rIdV4Media" Type="http://schemas.microsoft.com/office/2007/relationships/media" Target="../media/v4-completion.mp4"/><Relationship Id="rIdV4Poster" Type="http://schemas.openxmlformats.org/officeDocument/2006/relationships/image" Target="../media/v4-completion.png"/></Relationships>
</file>

<file path=ppt/slides/_rels/slide4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74d3dda93197478e"/><Relationship Type="http://schemas.openxmlformats.org/officeDocument/2006/relationships/image" Target="/ppt/media/image98.png" Id="Rc9f66bb359854b73"/><Relationship Type="http://schemas.openxmlformats.org/officeDocument/2006/relationships/image" Target="/ppt/media/image99.png" Id="R332e8d91a9534f96"/><Relationship Type="http://schemas.openxmlformats.org/officeDocument/2006/relationships/image" Target="/ppt/media/image100.png" Id="R56f6db0a5ecb4072"/><Relationship Id="rIdVideo" Type="http://schemas.openxmlformats.org/officeDocument/2006/relationships/video" Target="../media/closing.mp4"/><Relationship Id="rIdMedia" Type="http://schemas.microsoft.com/office/2007/relationships/media" Target="../media/closing.mp4"/><Relationship Id="rIdPoster" Type="http://schemas.openxmlformats.org/officeDocument/2006/relationships/image" Target="../media/closing-poster.png"/></Relationships>
</file>

<file path=ppt/slides/_rels/slide4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320dd770b4044082"/><Relationship Type="http://schemas.openxmlformats.org/officeDocument/2006/relationships/image" Target="../media/v5-image123.png" Id="R0992f2bf6a1b41ba"/><Relationship Type="http://schemas.openxmlformats.org/officeDocument/2006/relationships/image" Target="../media/v5-image124.png" Id="Rcbad998b926c4f6c"/><Relationship Type="http://schemas.openxmlformats.org/officeDocument/2006/relationships/image" Target="../media/v5-image125.png" Id="R83746b2810be4c5c"/><Relationship Id="rIdV5Video" Type="http://schemas.openxmlformats.org/officeDocument/2006/relationships/video" Target="../media/v5-closing-argument.mp4"/><Relationship Id="rIdV5Media" Type="http://schemas.microsoft.com/office/2007/relationships/media" Target="../media/v5-closing-argument.mp4"/></Relationships>
</file>

<file path=ppt/slides/_rels/slide4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2.xml" Id="R2d7530b41e584074"/><Relationship Type="http://schemas.openxmlformats.org/officeDocument/2006/relationships/image" Target="/ppt/media/image101.png" Id="R79592d8691e94057"/><Relationship Type="http://schemas.openxmlformats.org/officeDocument/2006/relationships/image" Target="/ppt/media/image102.png" Id="R6891e0b729714ed8"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_rels/chart4.xml.rels><Relationships xmlns="http://schemas.openxmlformats.org/package/2006/relationships"><Relationship Id="rIdChartSnapshot1" Type="http://schemas.openxmlformats.org/officeDocument/2006/relationships/package" Target="../../embeddings/chart-data-snapshot-004.xlsx"/></Relationships>
</file>

<file path=ppt/slides/charts/_rels/v4-chart5.xml.rels><Relationships xmlns="http://schemas.openxmlformats.org/package/2006/relationships"><Relationship Id="rIdChartSnapshot1" Type="http://schemas.openxmlformats.org/officeDocument/2006/relationships/package" Target="../../embeddings/chart-data-snapshot-005.xlsx"/></Relationships>
</file>

<file path=ppt/slides/charts/chart1.xml><?xml version="1.0" encoding="utf-8"?>
<c:chartSpace xmlns:c="http://schemas.openxmlformats.org/drawingml/2006/chart">
  <c:lang val="en-US"/>
  <c:chart>
    <c:plotArea>
      <c:lineChart>
        <c:grouping val="standard"/>
        <c:varyColors val="0"/>
        <c:ser>
          <c:idx val="0"/>
          <c:order val="0"/>
          <c:tx>
            <c:v>G1-OP</c:v>
          </c:tx>
          <c:spPr>
            <a:ln xmlns:a="http://schemas.openxmlformats.org/drawingml/2006/main" w="28575">
              <a:solidFill>
                <a:srgbClr val="0B0B0B"/>
              </a:solidFill>
            </a:ln>
          </c:spPr>
          <c:marker>
            <c:symbol val="circle"/>
            <c:size val="8"/>
            <c:spPr>
              <a:solidFill xmlns:a="http://schemas.openxmlformats.org/drawingml/2006/main">
                <a:srgbClr val="0B0B0B"/>
              </a:solidFill>
            </c:spPr>
          </c:marker>
          <c:cat>
            <c:strRef>
              <c:f>'Chart Data'!$A$2:$A$5</c:f>
              <c:strCache>
                <c:ptCount val="4"/>
                <c:pt idx="0">
                  <c:v>300 h</c:v>
                </c:pt>
                <c:pt idx="1">
                  <c:v>1,200 h</c:v>
                </c:pt>
                <c:pt idx="2">
                  <c:v>5,000 h</c:v>
                </c:pt>
                <c:pt idx="3">
                  <c:v>30,000 h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17.1</c:v>
                </c:pt>
                <c:pt idx="1">
                  <c:v>22.6</c:v>
                </c:pt>
                <c:pt idx="2">
                  <c:v>27.3</c:v>
                </c:pt>
                <c:pt idx="3">
                  <c:v>44.1</c:v>
                </c:pt>
              </c:numCache>
            </c:numRef>
          </c:val>
        </c:ser>
        <c:ser>
          <c:idx val="1"/>
          <c:order val="1"/>
          <c:tx>
            <c:v>G2-90D</c:v>
          </c:tx>
          <c:spPr>
            <a:ln xmlns:a="http://schemas.openxmlformats.org/drawingml/2006/main" w="28575">
              <a:solidFill>
                <a:srgbClr val="2F9E5A"/>
              </a:solidFill>
            </a:ln>
          </c:spPr>
          <c:marker>
            <c:symbol val="circle"/>
            <c:size val="8"/>
            <c:spPr>
              <a:solidFill xmlns:a="http://schemas.openxmlformats.org/drawingml/2006/main">
                <a:srgbClr val="2F9E5A"/>
              </a:solidFill>
            </c:spPr>
          </c:marker>
          <c:dLbls>
            <c:numFmt formatCode="0.0" sourceLinked="0"/>
            <c:txPr>
              <a:bodyPr xmlns:a="http://schemas.openxmlformats.org/drawingml/2006/main" anchorCtr="1" wrap="none" lIns="0" rIns="0"/>
              <a:lstStyle xmlns:a="http://schemas.openxmlformats.org/drawingml/2006/main"/>
              <a:p xmlns:a="http://schemas.openxmlformats.org/drawingml/2006/main">
                <a:pPr>
                  <a:defRPr sz="1500">
                    <a:solidFill>
                      <a:srgbClr val="0B0B0B"/>
                    </a:solidFill>
                    <a:latin typeface="Helvetica Neue"/>
                    <a:ea typeface="Helvetica Neue"/>
                    <a:cs typeface="Helvetica Neue"/>
                  </a:defRPr>
                </a:pPr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'Chart Data'!$C$2:$C$5</c:f>
              <c:strCache>
                <c:ptCount val="4"/>
                <c:pt idx="0">
                  <c:v>300 h</c:v>
                </c:pt>
                <c:pt idx="1">
                  <c:v>1,200 h</c:v>
                </c:pt>
                <c:pt idx="2">
                  <c:v>5,000 h</c:v>
                </c:pt>
                <c:pt idx="3">
                  <c:v>30,000 h</c:v>
                </c:pt>
              </c:strCache>
            </c:strRef>
          </c:cat>
          <c:val>
            <c:numRef>
              <c:f>'Chart Data'!$D$2:$D$5</c:f>
              <c:numCache>
                <c:formatCode>General</c:formatCode>
                <c:ptCount val="4"/>
                <c:pt idx="0">
                  <c:v>13.4</c:v>
                </c:pt>
                <c:pt idx="1">
                  <c:v>21</c:v>
                </c:pt>
                <c:pt idx="2">
                  <c:v>23.5</c:v>
                </c:pt>
                <c:pt idx="3">
                  <c:v>31.1</c:v>
                </c:pt>
              </c:numCache>
            </c:numRef>
          </c:val>
        </c:ser>
        <c:dLbls>
          <c:numFmt formatCode="0.0" sourceLinked="0"/>
          <c:txPr>
            <a:bodyPr xmlns:a="http://schemas.openxmlformats.org/drawingml/2006/main" anchorCtr="1" wrap="none" lIns="0" rIns="0"/>
            <a:lstStyle xmlns:a="http://schemas.openxmlformats.org/drawingml/2006/main"/>
            <a:p xmlns:a="http://schemas.openxmlformats.org/drawingml/2006/main">
              <a:pPr>
                <a:defRPr sz="1500">
                  <a:solidFill>
                    <a:srgbClr val="0B0B0B"/>
                  </a:solidFill>
                  <a:latin typeface="Helvetica Neue"/>
                  <a:ea typeface="Helvetica Neue"/>
                  <a:cs typeface="Helvetica Neue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EEEDE9"/>
            </a:solidFill>
          </a:ln>
        </c:spPr>
        <c:txPr>
          <a:bodyPr xmlns:a="http://schemas.openxmlformats.org/drawingml/2006/main" anchorCtr="1" wrap="none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6B6A65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  <c:max val="6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EEDE9"/>
              </a:solidFill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 wrap="none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B6A65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  <c:majorUnit val="20"/>
      </c:valAx>
      <c:spPr>
        <a:solidFill xmlns:a="http://schemas.openxmlformats.org/drawingml/2006/main">
          <a:srgbClr val="FFFFFF"/>
        </a:solidFill>
        <a:ln xmlns:a="http://schemas.openxmlformats.org/drawingml/2006/main" w="0">
          <a:noFill/>
        </a:ln>
      </c:spPr>
    </c:plotArea>
    <c:legend>
      <c:legendPos val="b"/>
      <c:overlay val="0"/>
      <c:txPr>
        <a:bodyPr xmlns:a="http://schemas.openxmlformats.org/drawingml/2006/main" anchorCtr="1" wrap="none"/>
        <a:lstStyle xmlns:a="http://schemas.openxmlformats.org/drawingml/2006/main"/>
        <a:p xmlns:a="http://schemas.openxmlformats.org/drawingml/2006/main">
          <a:pPr>
            <a:defRPr sz="1500">
              <a:solidFill>
                <a:srgbClr val="6B6A65"/>
              </a:solidFill>
              <a:latin typeface="Helvetica Neue"/>
              <a:ea typeface="Helvetica Neue"/>
              <a:cs typeface="Helvetica Neue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xmlns:r="http://schemas.openxmlformats.org/officeDocument/2006/relationships" r:id="rIdChartSnapshot1">
    <c:autoUpdate val="0"/>
  </c:externalData>
</c:chartSpace>
</file>

<file path=ppt/slides/charts/chart2.xml><?xml version="1.0" encoding="utf-8"?>
<c:chartSpace xmlns:c="http://schemas.openxmlformats.org/drawingml/2006/chart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Milliseconds</c:v>
          </c:tx>
          <c:spPr>
            <a:solidFill xmlns:a="http://schemas.openxmlformats.org/drawingml/2006/main">
              <a:srgbClr val="1C714C"/>
            </a:solidFill>
          </c:spPr>
          <c:invertIfNegative val="0"/>
          <c:dPt>
            <c:idx val="0"/>
            <c:invertIfNegative val="0"/>
            <c:spPr>
              <a:solidFill xmlns:a="http://schemas.openxmlformats.org/drawingml/2006/main">
                <a:srgbClr val="B9BCB5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1C714C"/>
              </a:solidFill>
            </c:spPr>
          </c:dPt>
          <c:cat>
            <c:strRef>
              <c:f>'Chart Data'!$A$2:$A$3</c:f>
              <c:strCache>
                <c:ptCount val="2"/>
                <c:pt idx="0">
                  <c:v>NativeMEM</c:v>
                </c:pt>
                <c:pt idx="1">
                  <c:v>MemBodied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1593.7</c:v>
                </c:pt>
                <c:pt idx="1">
                  <c:v>129.2</c:v>
                </c:pt>
              </c:numCache>
            </c:numRef>
          </c:val>
        </c:ser>
        <c:dLbls>
          <c:numFmt formatCode="0.0" sourceLinked="0"/>
          <c:txPr>
            <a:bodyPr xmlns:a="http://schemas.openxmlformats.org/drawingml/2006/main" anchorCtr="1" wrap="none" lIns="0" rIns="0"/>
            <a:lstStyle xmlns:a="http://schemas.openxmlformats.org/drawingml/2006/main"/>
            <a:p xmlns:a="http://schemas.openxmlformats.org/drawingml/2006/main">
              <a:pPr>
                <a:defRPr sz="1425">
                  <a:solidFill>
                    <a:srgbClr val="0B0B0B"/>
                  </a:solidFill>
                  <a:latin typeface="Helvetica Neue"/>
                  <a:ea typeface="Helvetica Neue"/>
                  <a:cs typeface="Helvetica Neu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3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EEEDE9"/>
            </a:solidFill>
          </a:ln>
        </c:spPr>
        <c:txPr>
          <a:bodyPr xmlns:a="http://schemas.openxmlformats.org/drawingml/2006/main" anchorCtr="1" wrap="none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B6A65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  <c:max val="20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DCDF"/>
              </a:solidFill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 wrap="none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B6A65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  <c:majorUnit val="1000"/>
      </c:valAx>
      <c:spPr>
        <a:solidFill xmlns:a="http://schemas.openxmlformats.org/drawingml/2006/main">
          <a:srgbClr val="FFFFFF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xmlns:r="http://schemas.openxmlformats.org/officeDocument/2006/relationships" r:id="rIdChartSnapshot1">
    <c:autoUpdate val="0"/>
  </c:externalData>
</c:chartSpace>
</file>

<file path=ppt/slides/charts/chart3.xml><?xml version="1.0" encoding="utf-8"?>
<c:chartSpace xmlns:c="http://schemas.openxmlformats.org/drawingml/2006/chart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Success (%)</c:v>
          </c:tx>
          <c:spPr>
            <a:solidFill xmlns:a="http://schemas.openxmlformats.org/drawingml/2006/main">
              <a:srgbClr val="0B0B0B"/>
            </a:solidFill>
          </c:spPr>
          <c:invertIfNegative val="0"/>
          <c:dPt>
            <c:idx val="0"/>
            <c:invertIfNegative val="0"/>
            <c:spPr>
              <a:solidFill xmlns:a="http://schemas.openxmlformats.org/drawingml/2006/main">
                <a:srgbClr val="CECECA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B2B2AD"/>
              </a:solidFill>
            </c:spPr>
          </c:dPt>
          <c:dPt>
            <c:idx val="2"/>
            <c:invertIfNegative val="0"/>
            <c:spPr>
              <a:solidFill xmlns:a="http://schemas.openxmlformats.org/drawingml/2006/main">
                <a:srgbClr val="969690"/>
              </a:solidFill>
            </c:spPr>
          </c:dPt>
          <c:dPt>
            <c:idx val="3"/>
            <c:invertIfNegative val="0"/>
            <c:spPr>
              <a:solidFill xmlns:a="http://schemas.openxmlformats.org/drawingml/2006/main">
                <a:srgbClr val="91B59F"/>
              </a:solidFill>
            </c:spPr>
          </c:dPt>
          <c:dPt>
            <c:idx val="4"/>
            <c:invertIfNegative val="0"/>
            <c:spPr>
              <a:solidFill xmlns:a="http://schemas.openxmlformats.org/drawingml/2006/main">
                <a:srgbClr val="2F9E5A"/>
              </a:solidFill>
            </c:spPr>
          </c:dPt>
          <c:cat>
            <c:strRef>
              <c:f>'Chart Data'!$A$2:$A$6</c:f>
              <c:strCache>
                <c:ptCount val="5"/>
                <c:pt idx="0">
                  <c:v>Stateless π₀</c:v>
                </c:pt>
                <c:pt idx="1">
                  <c:v>Recurrent</c:v>
                </c:pt>
                <c:pt idx="2">
                  <c:v>NativeMEM</c:v>
                </c:pt>
                <c:pt idx="3">
                  <c:v>NativeMEM
+ MemBodied</c:v>
                </c:pt>
                <c:pt idx="4">
                  <c:v>MemBodied</c:v>
                </c:pt>
              </c:strCache>
            </c:strRef>
          </c:cat>
          <c:val>
            <c:numRef>
              <c:f>'Chart Data'!$B$2:$B$6</c:f>
              <c:numCache>
                <c:formatCode>General</c:formatCode>
                <c:ptCount val="5"/>
                <c:pt idx="0">
                  <c:v>6.4</c:v>
                </c:pt>
                <c:pt idx="1">
                  <c:v>16.8</c:v>
                </c:pt>
                <c:pt idx="2">
                  <c:v>38.4</c:v>
                </c:pt>
                <c:pt idx="3">
                  <c:v>45.2</c:v>
                </c:pt>
                <c:pt idx="4">
                  <c:v>50</c:v>
                </c:pt>
              </c:numCache>
            </c:numRef>
          </c:val>
        </c:ser>
        <c:dLbls>
          <c:numFmt formatCode="0.0" sourceLinked="0"/>
          <c:txPr>
            <a:bodyPr xmlns:a="http://schemas.openxmlformats.org/drawingml/2006/main" anchorCtr="1" wrap="none" lIns="0" rIns="0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0B0B0B"/>
                  </a:solidFill>
                  <a:latin typeface="Helvetica Neue"/>
                  <a:ea typeface="Helvetica Neue"/>
                  <a:cs typeface="Helvetica Neu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2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EEEDE9"/>
            </a:solidFill>
          </a:ln>
        </c:spPr>
        <c:txPr>
          <a:bodyPr xmlns:a="http://schemas.openxmlformats.org/drawingml/2006/main" anchorCtr="1" wrap="none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6B6A65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  <c:max val="6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EEDE9"/>
              </a:solidFill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 wrap="none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B6A65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  <c:majorUnit val="20"/>
      </c:valAx>
      <c:spPr>
        <a:solidFill xmlns:a="http://schemas.openxmlformats.org/drawingml/2006/main">
          <a:srgbClr val="FFFFFF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xmlns:r="http://schemas.openxmlformats.org/officeDocument/2006/relationships" r:id="rIdChartSnapshot1">
    <c:autoUpdate val="0"/>
  </c:externalData>
</c:chartSpace>
</file>

<file path=ppt/slides/charts/chart4.xml><?xml version="1.0" encoding="utf-8"?>
<c:chartSpace xmlns:c="http://schemas.openxmlformats.org/drawingml/2006/chart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π₀ baseline</c:v>
          </c:tx>
          <c:spPr>
            <a:solidFill xmlns:a="http://schemas.openxmlformats.org/drawingml/2006/main">
              <a:srgbClr val="B8B8B3"/>
            </a:solidFill>
          </c:spPr>
          <c:invertIfNegative val="0"/>
          <c:cat>
            <c:strRef>
              <c:f>'Chart Data'!$A$2:$A$4</c:f>
              <c:strCache>
                <c:ptCount val="3"/>
                <c:pt idx="0">
                  <c:v>Put Back</c:v>
                </c:pt>
                <c:pt idx="1">
                  <c:v>Rearrange</c:v>
                </c:pt>
                <c:pt idx="2">
                  <c:v>Swap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5</c:v>
                </c:pt>
                <c:pt idx="1">
                  <c:v>5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v>MemBodied</c:v>
          </c:tx>
          <c:spPr>
            <a:solidFill xmlns:a="http://schemas.openxmlformats.org/drawingml/2006/main">
              <a:srgbClr val="2F9E5A"/>
            </a:solidFill>
          </c:spPr>
          <c:invertIfNegative val="0"/>
          <c:cat>
            <c:strRef>
              <c:f>'Chart Data'!$C$2:$C$4</c:f>
              <c:strCache>
                <c:ptCount val="3"/>
                <c:pt idx="0">
                  <c:v>Put Back</c:v>
                </c:pt>
                <c:pt idx="1">
                  <c:v>Rearrange</c:v>
                </c:pt>
                <c:pt idx="2">
                  <c:v>Swap</c:v>
                </c:pt>
              </c:strCache>
            </c:strRef>
          </c:cat>
          <c:val>
            <c:numRef>
              <c:f>'Chart Data'!$D$2:$D$4</c:f>
              <c:numCache>
                <c:formatCode>General</c:formatCode>
                <c:ptCount val="3"/>
                <c:pt idx="0">
                  <c:v>35</c:v>
                </c:pt>
                <c:pt idx="1">
                  <c:v>35</c:v>
                </c:pt>
                <c:pt idx="2">
                  <c:v>10</c:v>
                </c:pt>
              </c:numCache>
            </c:numRef>
          </c:val>
        </c:ser>
        <c:dLbls>
          <c:numFmt formatCode="0" sourceLinked="0"/>
          <c:txPr>
            <a:bodyPr xmlns:a="http://schemas.openxmlformats.org/drawingml/2006/main" anchorCtr="1" wrap="none" lIns="0" rIns="0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0B0B0B"/>
                  </a:solidFill>
                  <a:latin typeface="Helvetica Neue"/>
                  <a:ea typeface="Helvetica Neue"/>
                  <a:cs typeface="Helvetica Neu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2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EEEDE9"/>
            </a:solidFill>
          </a:ln>
        </c:spPr>
        <c:txPr>
          <a:bodyPr xmlns:a="http://schemas.openxmlformats.org/drawingml/2006/main" anchorCtr="1" wrap="none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6B6A65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  <c:max val="5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EEDE9"/>
              </a:solidFill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 wrap="none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B6A65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  <c:majorUnit val="10"/>
      </c:valAx>
      <c:spPr>
        <a:solidFill xmlns:a="http://schemas.openxmlformats.org/drawingml/2006/main">
          <a:srgbClr val="FFFFFF"/>
        </a:solidFill>
        <a:ln xmlns:a="http://schemas.openxmlformats.org/drawingml/2006/main" w="0">
          <a:noFill/>
        </a:ln>
      </c:spPr>
    </c:plotArea>
    <c:legend>
      <c:legendPos val="b"/>
      <c:overlay val="0"/>
      <c:txPr>
        <a:bodyPr xmlns:a="http://schemas.openxmlformats.org/drawingml/2006/main" anchorCtr="1" wrap="none"/>
        <a:lstStyle xmlns:a="http://schemas.openxmlformats.org/drawingml/2006/main"/>
        <a:p xmlns:a="http://schemas.openxmlformats.org/drawingml/2006/main">
          <a:pPr>
            <a:defRPr sz="1500">
              <a:solidFill>
                <a:srgbClr val="6B6A65"/>
              </a:solidFill>
              <a:latin typeface="Helvetica Neue"/>
              <a:ea typeface="Helvetica Neue"/>
              <a:cs typeface="Helvetica Neue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xmlns:r="http://schemas.openxmlformats.org/officeDocument/2006/relationships" r:id="rIdChartSnapshot1">
    <c:autoUpdate val="0"/>
  </c:externalData>
</c:chartSpace>
</file>

<file path=ppt/slides/charts/v4-chart5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Success (%)</c:v>
          </c:tx>
          <c:spPr>
            <a:solidFill xmlns:a="http://schemas.openxmlformats.org/drawingml/2006/main">
              <a:srgbClr val="2F9E5A"/>
            </a:solidFill>
          </c:spPr>
          <c:invertIfNegative val="0"/>
          <c:dPt>
            <c:idx val="0"/>
            <c:invertIfNegative val="0"/>
            <c:spPr>
              <a:solidFill xmlns:a="http://schemas.openxmlformats.org/drawingml/2006/main">
                <a:srgbClr val="A85D37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3D3D3D"/>
              </a:solidFill>
            </c:spPr>
          </c:dPt>
          <c:dPt>
            <c:idx val="2"/>
            <c:invertIfNegative val="0"/>
            <c:spPr>
              <a:solidFill xmlns:a="http://schemas.openxmlformats.org/drawingml/2006/main">
                <a:srgbClr val="2F9E5A"/>
              </a:solidFill>
            </c:spPr>
          </c:dPt>
          <c:cat>
            <c:strRef>
              <c:f>'Chart Data'!$A$2:$A$4</c:f>
              <c:strCache>
                <c:ptCount val="3"/>
                <c:pt idx="0">
                  <c:v>Claude Opus 5.5</c:v>
                </c:pt>
                <c:pt idx="1">
                  <c:v>GPT-6 Astra</c:v>
                </c:pt>
                <c:pt idx="2">
                  <c:v>Gemini 4 Argon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13.8</c:v>
                </c:pt>
                <c:pt idx="1">
                  <c:v>23.2</c:v>
                </c:pt>
                <c:pt idx="2">
                  <c:v>23.8</c:v>
                </c:pt>
              </c:numCache>
            </c:numRef>
          </c:val>
        </c:ser>
        <c:dLbls>
          <c:numFmt formatCode="0.0" sourceLinked="0"/>
          <c:txPr>
            <a:bodyPr xmlns:a="http://schemas.openxmlformats.org/drawingml/2006/main" anchorCtr="1" wrap="none"/>
            <a:lstStyle xmlns:a="http://schemas.openxmlformats.org/drawingml/2006/main"/>
            <a:p xmlns:a="http://schemas.openxmlformats.org/drawingml/2006/main">
              <a:pPr>
                <a:defRPr sz="1725" b="1">
                  <a:solidFill>
                    <a:srgbClr val="0B0B0B"/>
                  </a:solidFill>
                  <a:latin typeface="Helvetica Neue"/>
                  <a:ea typeface="Helvetica Neue"/>
                  <a:cs typeface="Helvetica Neu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9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xmlns:a="http://schemas.openxmlformats.org/drawingml/2006/main" w="4763">
              <a:solidFill>
                <a:srgbClr val="EEEDE9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4763">
            <a:solidFill>
              <a:srgbClr val="EEEDE9"/>
            </a:solidFill>
          </a:ln>
        </c:spPr>
        <c:txPr>
          <a:bodyPr xmlns:a="http://schemas.openxmlformats.org/drawingml/2006/main" anchorCtr="1" wrap="none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B6A65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 wrap="none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0B0B0B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1012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eyond Better Actions:">
            <a:extLst xmlns:a="http://schemas.openxmlformats.org/drawingml/2006/main">
              <a:ext uri="{FF2B5EF4-FFF2-40B4-BE49-F238E27FC236}">
                <a16:creationId xmlns:a16="http://schemas.microsoft.com/office/drawing/2014/main" id="{606C1B70-59C7-4A90-B856-A284EDDEA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rPr>
              <a:t>Beyond Better Actions:</a:t>
            </a:r>
          </a:p>
        </p:txBody>
      </p:sp>
      <p:sp>
        <p:nvSpPr>
          <p:cNvPr id="2" name="What Generalist Physical&#10;Agents Still Need">
            <a:extLst xmlns:a="http://schemas.openxmlformats.org/drawingml/2006/main">
              <a:ext uri="{FF2B5EF4-FFF2-40B4-BE49-F238E27FC236}">
                <a16:creationId xmlns:a16="http://schemas.microsoft.com/office/drawing/2014/main" id="{139F6BBD-2297-472B-983C-C58B9B47D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71725"/>
            <a:ext cx="109728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rPr>
              <a:t>What Generalist Physical</a:t>
            </a:r>
          </a:p>
          <a:p xmlns:a="http://schemas.openxmlformats.org/drawingml/2006/main">
            <a:pPr algn="l">
              <a:buNone/>
              <a:def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49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rPr>
              <a:t>Agents Still Need</a:t>
            </a:r>
          </a:p>
        </p:txBody>
      </p:sp>
      <p:sp>
        <p:nvSpPr>
          <p:cNvPr id="3" name="Soujanya Poria">
            <a:extLst xmlns:a="http://schemas.openxmlformats.org/drawingml/2006/main">
              <a:ext uri="{FF2B5EF4-FFF2-40B4-BE49-F238E27FC236}">
                <a16:creationId xmlns:a16="http://schemas.microsoft.com/office/drawing/2014/main" id="{C471F806-DFF5-4D4E-916D-7FD785930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57800"/>
            <a:ext cx="952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100" b="0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2100" b="0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2100" b="0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2100" b="0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2100" b="0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2100" b="0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2100" b="0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2100" b="0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2100" b="0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2100" b="0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F5F6F7"/>
                </a:solidFill>
                <a:latin typeface="Helvetica Neue"/>
                <a:ea typeface="Helvetica Neue"/>
                <a:cs typeface="Helvetica Neue"/>
              </a:rPr>
              <a:t>Soujanya Poria</a:t>
            </a:r>
          </a:p>
        </p:txBody>
      </p:sp>
      <p:sp>
        <p:nvSpPr>
          <p:cNvPr id="4" name="DeCLaRe Lab · Nanyang Technological University">
            <a:extLst xmlns:a="http://schemas.openxmlformats.org/drawingml/2006/main">
              <a:ext uri="{FF2B5EF4-FFF2-40B4-BE49-F238E27FC236}">
                <a16:creationId xmlns:a16="http://schemas.microsoft.com/office/drawing/2014/main" id="{91524F84-1D06-4984-AC03-C7893C75D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A7AFB5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575" b="0">
                <a:solidFill>
                  <a:srgbClr val="A7AFB5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575" b="0">
                <a:solidFill>
                  <a:srgbClr val="A7AFB5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575" b="0">
                <a:solidFill>
                  <a:srgbClr val="A7AFB5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575" b="0">
                <a:solidFill>
                  <a:srgbClr val="A7AFB5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575" b="0">
                <a:solidFill>
                  <a:srgbClr val="A7AFB5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575" b="0">
                <a:solidFill>
                  <a:srgbClr val="A7AFB5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575" b="0">
                <a:solidFill>
                  <a:srgbClr val="A7AFB5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575" b="0">
                <a:solidFill>
                  <a:srgbClr val="A7AFB5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575" b="0">
                <a:solidFill>
                  <a:srgbClr val="A7AFB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575" b="0">
                <a:solidFill>
                  <a:srgbClr val="A7AF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A7AFB5"/>
                </a:solidFill>
                <a:latin typeface="Helvetica Neue"/>
                <a:ea typeface="Helvetica Neue"/>
                <a:cs typeface="Helvetica Neue"/>
              </a:rPr>
              <a:t>DeCLaRe Lab · Nanyang Technological University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B9C5B3-681E-405E-8264-77B0BE4824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2b7fd195954299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AED100-9EBF-4318-914B-DF98C62EB0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bf01030724400b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120027"/>
      </p:ext>
    </p:extLst>
  </p:cSld>
</p:sld>
</file>

<file path=ppt/slides/slide2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Generalist physical agents">
            <a:extLst xmlns:a="http://schemas.openxmlformats.org/drawingml/2006/main">
              <a:ext uri="{FF2B5EF4-FFF2-40B4-BE49-F238E27FC236}">
                <a16:creationId xmlns:a16="http://schemas.microsoft.com/office/drawing/2014/main" id="{FCEE49BD-D1A7-4FF5-9E04-0AA7A70B1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rPr>
              <a:t>A generalist robot must handle many tasks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46789B-6898-4A4C-99CA-A73D52BCAD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0fa60d9e424d39"/>
          <a:srcRect xmlns:a="http://schemas.openxmlformats.org/drawingml/2006/main" l="20750" t="0" r="2075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762125"/>
            <a:ext cx="3467100" cy="3333750"/>
          </a:xfrm>
          <a:prstGeom xmlns:a="http://schemas.openxmlformats.org/drawingml/2006/main" prst="rect">
            <a:avLst/>
          </a:prstGeom>
        </p:spPr>
      </p:pic>
      <p:sp>
        <p:nvSpPr>
          <p:cNvPr id="3" name="Stack a cup">
            <a:extLst xmlns:a="http://schemas.openxmlformats.org/drawingml/2006/main">
              <a:ext uri="{FF2B5EF4-FFF2-40B4-BE49-F238E27FC236}">
                <a16:creationId xmlns:a16="http://schemas.microsoft.com/office/drawing/2014/main" id="{76AD01BE-821C-4203-8088-8E14584C0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05425"/>
            <a:ext cx="3467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Stack the cups</a:t>
            </a:r>
          </a:p>
        </p:txBody>
      </p:sp>
      <p:sp>
        <p:nvSpPr>
          <p:cNvPr id="4" name="GE-Act 2.0">
            <a:extLst xmlns:a="http://schemas.openxmlformats.org/drawingml/2006/main">
              <a:ext uri="{FF2B5EF4-FFF2-40B4-BE49-F238E27FC236}">
                <a16:creationId xmlns:a16="http://schemas.microsoft.com/office/drawing/2014/main" id="{4C325490-18EA-4A45-B146-2413E4F66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34671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GE-Act 2.0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BFEFD5-6775-4600-BF5E-6F624D1521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862cf510404105"/>
          <a:srcRect xmlns:a="http://schemas.openxmlformats.org/drawingml/2006/main" l="0" t="1923" r="0" b="192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62450" y="1762125"/>
            <a:ext cx="3467100" cy="3333750"/>
          </a:xfrm>
          <a:prstGeom xmlns:a="http://schemas.openxmlformats.org/drawingml/2006/main" prst="rect">
            <a:avLst/>
          </a:prstGeom>
        </p:spPr>
      </p:pic>
      <p:sp>
        <p:nvSpPr>
          <p:cNvPr id="6" name="Find hidden objects">
            <a:extLst xmlns:a="http://schemas.openxmlformats.org/drawingml/2006/main">
              <a:ext uri="{FF2B5EF4-FFF2-40B4-BE49-F238E27FC236}">
                <a16:creationId xmlns:a16="http://schemas.microsoft.com/office/drawing/2014/main" id="{3D1EF6D5-308C-46E1-B4E0-05F836209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305425"/>
            <a:ext cx="3467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Find hidden objects</a:t>
            </a:r>
          </a:p>
        </p:txBody>
      </p:sp>
      <p:sp>
        <p:nvSpPr>
          <p:cNvPr id="7" name="RoboQuest · Search Room">
            <a:extLst xmlns:a="http://schemas.openxmlformats.org/drawingml/2006/main">
              <a:ext uri="{FF2B5EF4-FFF2-40B4-BE49-F238E27FC236}">
                <a16:creationId xmlns:a16="http://schemas.microsoft.com/office/drawing/2014/main" id="{5697E945-2718-4B97-8382-EC25922BD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715000"/>
            <a:ext cx="34671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RoboQuest · Search Room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F65F10-061F-4606-9D61-A7FB9674AD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96ecc432ff4aeb"/>
          <a:srcRect xmlns:a="http://schemas.openxmlformats.org/drawingml/2006/main" l="0" t="1923" r="0" b="192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15300" y="1762125"/>
            <a:ext cx="3467100" cy="3333750"/>
          </a:xfrm>
          <a:prstGeom xmlns:a="http://schemas.openxmlformats.org/drawingml/2006/main" prst="rect">
            <a:avLst/>
          </a:prstGeom>
        </p:spPr>
      </p:pic>
      <p:sp>
        <p:nvSpPr>
          <p:cNvPr id="9" name="Find the heavier parcel">
            <a:extLst xmlns:a="http://schemas.openxmlformats.org/drawingml/2006/main">
              <a:ext uri="{FF2B5EF4-FFF2-40B4-BE49-F238E27FC236}">
                <a16:creationId xmlns:a16="http://schemas.microsoft.com/office/drawing/2014/main" id="{A17E3F4C-937F-4276-B161-EC1F967A6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5305425"/>
            <a:ext cx="3467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Find the heavier parcel</a:t>
            </a:r>
          </a:p>
        </p:txBody>
      </p:sp>
      <p:sp>
        <p:nvSpPr>
          <p:cNvPr id="10" name="RoboQuest · Odd Parcel">
            <a:extLst xmlns:a="http://schemas.openxmlformats.org/drawingml/2006/main">
              <a:ext uri="{FF2B5EF4-FFF2-40B4-BE49-F238E27FC236}">
                <a16:creationId xmlns:a16="http://schemas.microsoft.com/office/drawing/2014/main" id="{CA9C2A1B-C71B-43F4-A6FD-13B6DCEF7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5715000"/>
            <a:ext cx="34671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RoboQuest · Odd Parcel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A722B6-610D-450B-8646-3E495A0C59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712cefd3174fd9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473A86-65BE-4B09-99FB-E7347950D5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555df0f02f45c4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</p:sld>
</file>

<file path=ppt/slides/slide3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Return the block to its starting pad">
            <a:extLst xmlns:a="http://schemas.openxmlformats.org/drawingml/2006/main">
              <a:ext uri="{FF2B5EF4-FFF2-40B4-BE49-F238E27FC236}">
                <a16:creationId xmlns:a16="http://schemas.microsoft.com/office/drawing/2014/main" id="{BFF8197E-4C44-49AD-81EC-A9A0616F4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rPr>
              <a:t>Every task needs planning and control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609224-EDF0-4D9C-8DF5-BA3B54B5E0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150f1ae7a94b52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F8F955-D828-4F15-9932-F7388997A4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cdbdbf8ad543a3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63DB24-14EA-4418-8B46-98E4D9D7EEFC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4Video"/>
            <p:extLst>
              <p:ext uri="{DAA4B4D4-6D71-4841-9C94-3DE7FCFB9230}">
                <ns3:media xmlns:ns3="http://schemas.microsoft.com/office/powerpoint/2010/main" xmlns:ns4="http://schemas.openxmlformats.org/officeDocument/2006/relationships" ns4:embed="rIdV4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V4Poster"/>
          <a:stretch xmlns:a="http://schemas.openxmlformats.org/drawingml/2006/main"/>
        </p:blipFill>
        <p:spPr>
          <a:xfrm xmlns:a="http://schemas.openxmlformats.org/drawingml/2006/main">
            <a:off x="609600" y="1381125"/>
            <a:ext cx="109728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Pretraining can supply task knowledge">
            <a:extLst xmlns:a="http://schemas.openxmlformats.org/drawingml/2006/main">
              <a:ext uri="{FF2B5EF4-FFF2-40B4-BE49-F238E27FC236}">
                <a16:creationId xmlns:a16="http://schemas.microsoft.com/office/drawing/2014/main" id="{170068F2-B6F8-4DF5-975B-2A6CE3689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rPr>
              <a:t>Pretrained knowledge can supply the plan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47422C-14F2-42D4-854A-1EA760D469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cf92ccb2c644c5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F56D87-2ED8-4761-A4FB-0BAD4B72CB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5de110f88b4725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1674F6-1E51-44F9-A74B-A7DA218D870B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ideo"/>
            <p:extLst>
              <p:ext uri="{DAA4B4D4-6D71-4841-9C94-3DE7FCFB9230}">
                <p14:media xmlns:p14="http://schemas.microsoft.com/office/powerpoint/2010/main" xmlns:ns3="http://schemas.openxmlformats.org/officeDocument/2006/relationships" ns3:embed="rId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Poster"/>
          <a:stretch xmlns:a="http://schemas.openxmlformats.org/drawingml/2006/main"/>
        </p:blipFill>
        <p:spPr>
          <a:xfrm xmlns:a="http://schemas.openxmlformats.org/drawingml/2006/main">
            <a:off x="609600" y="1381125"/>
            <a:ext cx="109728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Physical skills can serve different goals">
            <a:extLst xmlns:a="http://schemas.openxmlformats.org/drawingml/2006/main">
              <a:ext uri="{FF2B5EF4-FFF2-40B4-BE49-F238E27FC236}">
                <a16:creationId xmlns:a16="http://schemas.microsoft.com/office/drawing/2014/main" id="{E7BF8137-88BA-445B-B6BF-3D7F15701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rPr>
              <a:t>Robot data can focus on reaching the target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1F4FE7-39E5-49F1-B142-F359EC8C16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741a1b80644028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05EA3C-D08F-4DAF-AB8F-228CC26B55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5fbe0ed6cb4b92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7016CE-4DC4-41D8-A2F6-6E683FC8B1B0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ideo"/>
            <p:extLst>
              <p:ext uri="{DAA4B4D4-6D71-4841-9C94-3DE7FCFB9230}">
                <p14:media xmlns:p14="http://schemas.microsoft.com/office/powerpoint/2010/main" xmlns:ns3="http://schemas.openxmlformats.org/officeDocument/2006/relationships" ns3:embed="rId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Poster"/>
          <a:stretch xmlns:a="http://schemas.openxmlformats.org/drawingml/2006/main"/>
        </p:blipFill>
        <p:spPr>
          <a:xfrm xmlns:a="http://schemas.openxmlformats.org/drawingml/2006/main">
            <a:off x="609600" y="1381125"/>
            <a:ext cx="109728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 title">
            <a:extLst xmlns:a="http://schemas.openxmlformats.org/drawingml/2006/main">
              <a:ext uri="{FF2B5EF4-FFF2-40B4-BE49-F238E27FC236}">
                <a16:creationId xmlns:a16="http://schemas.microsoft.com/office/drawing/2014/main" id="{501644B2-892F-4F38-9EBE-7266B61F8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rPr>
              <a:t>Vision-language-action models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F6B3CB-37FC-443C-BC3E-030F15F28D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0df25f54dd4414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EDE36E-EF6E-4875-B1D2-25721FC859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973a31bae24248"/>
          <a:stretch xmlns:a="http://schemas.openxmlformats.org/drawingml/2006/main"/>
        </p:blipFill>
        <p:spPr>
          <a:xfrm xmlns:a="http://schemas.openxmlformats.org/drawingml/2006/main">
            <a:off x="1819415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6BCD9C-0E98-4319-B984-DAAD8CA3CD28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4Video"/>
            <p:extLst>
              <p:ext uri="{DAA4B4D4-6D71-4841-9C94-3DE7FCFB9230}">
                <ns3:media xmlns:ns3="http://schemas.microsoft.com/office/powerpoint/2010/main" xmlns:ns4="http://schemas.openxmlformats.org/officeDocument/2006/relationships" ns4:embed="rIdV4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V4Poster"/>
          <a:stretch xmlns:a="http://schemas.openxmlformats.org/drawingml/2006/main"/>
        </p:blipFill>
        <p:spPr>
          <a:xfrm xmlns:a="http://schemas.openxmlformats.org/drawingml/2006/main">
            <a:off x="609600" y="1381125"/>
            <a:ext cx="109728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26019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 title">
            <a:extLst xmlns:a="http://schemas.openxmlformats.org/drawingml/2006/main">
              <a:ext uri="{FF2B5EF4-FFF2-40B4-BE49-F238E27FC236}">
                <a16:creationId xmlns:a16="http://schemas.microsoft.com/office/drawing/2014/main" id="{F3DBFD52-868A-4CA1-8FAE-4F0F9BEB2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rPr>
              <a:t>World action models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144B57-1596-4D91-AC86-93136E8629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ca4809b57642ed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DC058E-3E23-4130-9BF0-23869E41239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d5e1ca445b4ad2"/>
          <a:stretch xmlns:a="http://schemas.openxmlformats.org/drawingml/2006/main"/>
        </p:blipFill>
        <p:spPr>
          <a:xfrm xmlns:a="http://schemas.openxmlformats.org/drawingml/2006/main">
            <a:off x="1819415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978832-5C48-4B76-ADE0-84BB6F01B58F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4Video"/>
            <p:extLst>
              <p:ext uri="{DAA4B4D4-6D71-4841-9C94-3DE7FCFB9230}">
                <ns3:media xmlns:ns3="http://schemas.microsoft.com/office/powerpoint/2010/main" xmlns:ns4="http://schemas.openxmlformats.org/officeDocument/2006/relationships" ns4:embed="rIdV4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V4Poster"/>
          <a:stretch xmlns:a="http://schemas.openxmlformats.org/drawingml/2006/main"/>
        </p:blipFill>
        <p:spPr>
          <a:xfrm xmlns:a="http://schemas.openxmlformats.org/drawingml/2006/main">
            <a:off x="609600" y="1381125"/>
            <a:ext cx="109728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736749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 title">
            <a:extLst xmlns:a="http://schemas.openxmlformats.org/drawingml/2006/main">
              <a:ext uri="{FF2B5EF4-FFF2-40B4-BE49-F238E27FC236}">
                <a16:creationId xmlns:a16="http://schemas.microsoft.com/office/drawing/2014/main" id="{66FDB373-4649-46A4-8417-34F9C29F0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rPr>
              <a:t>Frontier models in a robot harness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ED658B-849F-4455-B091-A4EC09AD1F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17ced1e2e24a22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12FF35-0A34-4CFE-BDE0-155C3E8825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31608ed78e4dab"/>
          <a:stretch xmlns:a="http://schemas.openxmlformats.org/drawingml/2006/main"/>
        </p:blipFill>
        <p:spPr>
          <a:xfrm xmlns:a="http://schemas.openxmlformats.org/drawingml/2006/main">
            <a:off x="1819415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E28545-CC81-4D78-BB38-DBD3EDF32BBB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4Video"/>
            <p:extLst>
              <p:ext uri="{DAA4B4D4-6D71-4841-9C94-3DE7FCFB9230}">
                <ns3:media xmlns:ns3="http://schemas.microsoft.com/office/powerpoint/2010/main" xmlns:ns4="http://schemas.openxmlformats.org/officeDocument/2006/relationships" ns4:embed="rIdV4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V4Poster"/>
          <a:stretch xmlns:a="http://schemas.openxmlformats.org/drawingml/2006/main"/>
        </p:blipFill>
        <p:spPr>
          <a:xfrm xmlns:a="http://schemas.openxmlformats.org/drawingml/2006/main">
            <a:off x="609600" y="1381125"/>
            <a:ext cx="109728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10057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Slide title">
            <a:extLst xmlns:a="http://schemas.openxmlformats.org/drawingml/2006/main">
              <a:ext uri="{FF2B5EF4-FFF2-40B4-BE49-F238E27FC236}">
                <a16:creationId xmlns:a16="http://schemas.microsoft.com/office/drawing/2014/main" id="{2A31CCC8-2420-4DAD-B9CC-23213258A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rPr>
              <a:t>Direct robot control in simulation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954CE9-9A76-4844-BA44-7827AC6413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af2fb8ddef4344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8E1DEA-5AF9-48F8-848A-A5C6F04405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84974a511e4f3f"/>
          <a:stretch xmlns:a="http://schemas.openxmlformats.org/drawingml/2006/main"/>
        </p:blipFill>
        <p:spPr>
          <a:xfrm xmlns:a="http://schemas.openxmlformats.org/drawingml/2006/main">
            <a:off x="1819415" y="6381750"/>
            <a:ext cx="237839" cy="304800"/>
          </a:xfrm>
          <a:prstGeom xmlns:a="http://schemas.openxmlformats.org/drawingml/2006/main" prst="rect">
            <a:avLst/>
          </a:prstGeom>
        </p:spPr>
      </p:pic>
      <p:sp>
        <p:nvSpPr>
          <p:cNvPr id="4" name="Dojo heading">
            <a:extLst xmlns:a="http://schemas.openxmlformats.org/drawingml/2006/main">
              <a:ext uri="{FF2B5EF4-FFF2-40B4-BE49-F238E27FC236}">
                <a16:creationId xmlns:a16="http://schemas.microsoft.com/office/drawing/2014/main" id="{4228E99B-4D55-4823-B02D-44294B8D0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438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rPr>
              <a:t>RoboDojo</a:t>
            </a:r>
          </a:p>
        </p:txBody>
      </p:sp>
      <p:sp>
        <p:nvSpPr>
          <p:cNvPr id="5" name="Dojo model">
            <a:extLst xmlns:a="http://schemas.openxmlformats.org/drawingml/2006/main">
              <a:ext uri="{FF2B5EF4-FFF2-40B4-BE49-F238E27FC236}">
                <a16:creationId xmlns:a16="http://schemas.microsoft.com/office/drawing/2014/main" id="{F4AF6CD0-D4A4-4D60-AFB5-9C77DA08A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438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20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20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20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20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20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20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20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20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20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20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GPT-6 Astra</a:t>
            </a:r>
          </a:p>
        </p:txBody>
      </p:sp>
      <p:sp>
        <p:nvSpPr>
          <p:cNvPr id="6" name="Dojo result">
            <a:extLst xmlns:a="http://schemas.openxmlformats.org/drawingml/2006/main">
              <a:ext uri="{FF2B5EF4-FFF2-40B4-BE49-F238E27FC236}">
                <a16:creationId xmlns:a16="http://schemas.microsoft.com/office/drawing/2014/main" id="{02A2CDAC-5E0F-4C40-B38D-55AFA50AB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4953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72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72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72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72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72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72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72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72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72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72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defRPr sz="72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2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rPr>
              <a:t>22.48%</a:t>
            </a:r>
          </a:p>
        </p:txBody>
      </p:sp>
      <p:sp>
        <p:nvSpPr>
          <p:cNvPr id="7" name="Dojo metric">
            <a:extLst xmlns:a="http://schemas.openxmlformats.org/drawingml/2006/main">
              <a:ext uri="{FF2B5EF4-FFF2-40B4-BE49-F238E27FC236}">
                <a16:creationId xmlns:a16="http://schemas.microsoft.com/office/drawing/2014/main" id="{D8CEDC93-D1A1-4FA2-AC19-19A602A8B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438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2100" b="0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2100" b="0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2100" b="0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2100" b="0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2100" b="0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2100" b="0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2100" b="0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2100" b="0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2100" b="0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2100" b="0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17191B"/>
                </a:solidFill>
                <a:latin typeface="Helvetica Neue"/>
                <a:ea typeface="Helvetica Neue"/>
                <a:cs typeface="Helvetica Neue"/>
              </a:rPr>
              <a:t>Average success</a:t>
            </a:r>
          </a:p>
        </p:txBody>
      </p:sp>
      <p:sp>
        <p:nvSpPr>
          <p:cNvPr id="9" name="Quest heading">
            <a:extLst xmlns:a="http://schemas.openxmlformats.org/drawingml/2006/main">
              <a:ext uri="{FF2B5EF4-FFF2-40B4-BE49-F238E27FC236}">
                <a16:creationId xmlns:a16="http://schemas.microsoft.com/office/drawing/2014/main" id="{ABDA17DA-358D-4994-8145-E6B909F39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524000"/>
            <a:ext cx="552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rPr>
              <a:t>RoboQuest</a:t>
            </a:r>
          </a:p>
        </p:txBody>
      </p:sp>
      <p:sp>
        <p:nvSpPr>
          <p:cNvPr id="10" name="Quest metric">
            <a:extLst xmlns:a="http://schemas.openxmlformats.org/drawingml/2006/main">
              <a:ext uri="{FF2B5EF4-FFF2-40B4-BE49-F238E27FC236}">
                <a16:creationId xmlns:a16="http://schemas.microsoft.com/office/drawing/2014/main" id="{EDB94BB2-BD09-4AE6-9404-2DEDF5294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2047875"/>
            <a:ext cx="5524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17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17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17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17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17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17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17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17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17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Success rate (%)</a:t>
            </a:r>
          </a:p>
        </p:txBody>
      </p:sp>
      <p:graphicFrame>
        <p:nvGraphicFramePr>
          <p:cNvPr id="11" name="Chart">
            <a:extLst xmlns:a="http://schemas.openxmlformats.org/drawingml/2006/main">
              <a:ext uri="{FF2B5EF4-FFF2-40B4-BE49-F238E27FC236}">
                <a16:creationId xmlns:a16="http://schemas.microsoft.com/office/drawing/2014/main" id="{FEAA3588-F178-42B9-A282-A6CCB86A092D}"/>
              </a:ext>
            </a:extLst>
          </p:cNvPr>
          <p:cNvGraphicFramePr/>
          <p:nvPr/>
        </p:nvGraphicFramePr>
        <p:xfrm>
          <a:off xmlns:a="http://schemas.openxmlformats.org/drawingml/2006/main" x="5953125" y="2638425"/>
          <a:ext xmlns:a="http://schemas.openxmlformats.org/drawingml/2006/main" cx="5629275" cy="23431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0110bf933c04bc4"/>
          </a:graphicData>
        </a:graphic>
      </p:graphicFrame>
    </p:spTree>
    <p:extLst>
      <p:ext uri="{BB962C8B-B14F-4D97-AF65-F5344CB8AC3E}">
        <p14:creationId xmlns:p14="http://schemas.microsoft.com/office/powerpoint/2010/main" val="1971122395"/>
      </p:ext>
    </p:extLst>
  </p:cSld>
</p:sld>
</file>

<file path=ppt/slides/slide10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 title">
            <a:extLst xmlns:a="http://schemas.openxmlformats.org/drawingml/2006/main">
              <a:ext uri="{FF2B5EF4-FFF2-40B4-BE49-F238E27FC236}">
                <a16:creationId xmlns:a16="http://schemas.microsoft.com/office/drawing/2014/main" id="{A229BDC7-DE8C-4975-9224-EE640748A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rPr>
              <a:t>RoboQuest: success and time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1B797D-B467-44B8-A6D6-C924353884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930ffd4f694d71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025009-B77C-4CEF-AEB1-7EDBC0F466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4147d50eaf40fc"/>
          <a:stretch xmlns:a="http://schemas.openxmlformats.org/drawingml/2006/main"/>
        </p:blipFill>
        <p:spPr>
          <a:xfrm xmlns:a="http://schemas.openxmlformats.org/drawingml/2006/main">
            <a:off x="1819415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EDF4DE-87F0-4583-B903-A4C15CB3BB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hartPNG"/>
          <a:stretch xmlns:a="http://schemas.openxmlformats.org/drawingml/2006/main"/>
        </p:blipFill>
        <p:spPr>
          <a:xfrm xmlns:a="http://schemas.openxmlformats.org/drawingml/2006/main">
            <a:off x="609600" y="1123950"/>
            <a:ext cx="10972800" cy="52101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54506"/>
      </p:ext>
    </p:extLst>
  </p:cSld>
</p:sld>
</file>

<file path=ppt/slides/slide11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he world moves while the planner reasons">
            <a:extLst xmlns:a="http://schemas.openxmlformats.org/drawingml/2006/main">
              <a:ext uri="{FF2B5EF4-FFF2-40B4-BE49-F238E27FC236}">
                <a16:creationId xmlns:a16="http://schemas.microsoft.com/office/drawing/2014/main" id="{D046AE02-1DEE-4C79-9148-3F9422E3B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67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67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67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67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67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67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67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67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67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rPr>
              <a:t>Waiting for each model reply delays control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3322F3-2804-4448-A771-8BB6CB23A8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bc50f3987046e7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85C8CC-4673-4F3D-B2D3-C801E12505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625bee7977416c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4323B2-14A0-4549-9F76-7267924D296D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4Video"/>
            <p:extLst>
              <p:ext uri="{DAA4B4D4-6D71-4841-9C94-3DE7FCFB9230}">
                <ns3:media xmlns:ns3="http://schemas.microsoft.com/office/powerpoint/2010/main" xmlns:ns4="http://schemas.openxmlformats.org/officeDocument/2006/relationships" ns4:embed="rIdV4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V4Poster"/>
          <a:stretch xmlns:a="http://schemas.openxmlformats.org/drawingml/2006/main"/>
        </p:blipFill>
        <p:spPr>
          <a:xfrm xmlns:a="http://schemas.openxmlformats.org/drawingml/2006/main">
            <a:off x="609600" y="1381125"/>
            <a:ext cx="109728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rol continues between planner calls">
            <a:extLst xmlns:a="http://schemas.openxmlformats.org/drawingml/2006/main">
              <a:ext uri="{FF2B5EF4-FFF2-40B4-BE49-F238E27FC236}">
                <a16:creationId xmlns:a16="http://schemas.microsoft.com/office/drawing/2014/main" id="{96647012-458B-4FE5-86C0-D9D53875B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rPr>
              <a:t>Control runs while the large model reasons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DCA9B6-6A8A-43D5-8080-DCAA08A029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89e06b8dbb4adb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7BBD27-8B48-4BAB-99B6-E7182661E0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c4092103b44fc9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85A71F-993B-452A-9875-20B685F6B1D7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4Video"/>
            <p:extLst>
              <p:ext uri="{DAA4B4D4-6D71-4841-9C94-3DE7FCFB9230}">
                <ns3:media xmlns:ns3="http://schemas.microsoft.com/office/powerpoint/2010/main" xmlns:ns4="http://schemas.openxmlformats.org/officeDocument/2006/relationships" ns4:embed="rIdV4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V4Poster"/>
          <a:stretch xmlns:a="http://schemas.openxmlformats.org/drawingml/2006/main"/>
        </p:blipFill>
        <p:spPr>
          <a:xfrm xmlns:a="http://schemas.openxmlformats.org/drawingml/2006/main">
            <a:off x="609600" y="1381125"/>
            <a:ext cx="109728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3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1012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 possible physical-agent harness">
            <a:extLst xmlns:a="http://schemas.openxmlformats.org/drawingml/2006/main">
              <a:ext uri="{FF2B5EF4-FFF2-40B4-BE49-F238E27FC236}">
                <a16:creationId xmlns:a16="http://schemas.microsoft.com/office/drawing/2014/main" id="{98D620BD-A1B2-4546-BD67-DD151DB85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825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825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825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825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825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825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825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825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825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825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825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825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rPr>
              <a:t>A possible physical-agent harness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CDCC2B-581D-4C58-811A-CDEE09C100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23f92303e34bd9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80403F-C94E-484E-96C0-807DD0B087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cee91a2a274ac2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04FB48-FC0D-4163-8C8B-54F3AAA98EAF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ideo"/>
            <p:extLst>
              <p:ext uri="{DAA4B4D4-6D71-4841-9C94-3DE7FCFB9230}">
                <p14:media xmlns:p14="http://schemas.microsoft.com/office/powerpoint/2010/main" xmlns:ns3="http://schemas.openxmlformats.org/officeDocument/2006/relationships" ns3:embed="rId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Poster"/>
          <a:stretch xmlns:a="http://schemas.openxmlformats.org/drawingml/2006/main"/>
        </p:blipFill>
        <p:spPr>
          <a:xfrm xmlns:a="http://schemas.openxmlformats.org/drawingml/2006/main">
            <a:off x="609600" y="1381125"/>
            <a:ext cx="109728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4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1012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GE-Act 2.0">
            <a:extLst xmlns:a="http://schemas.openxmlformats.org/drawingml/2006/main">
              <a:ext uri="{FF2B5EF4-FFF2-40B4-BE49-F238E27FC236}">
                <a16:creationId xmlns:a16="http://schemas.microsoft.com/office/drawing/2014/main" id="{C9CD5684-FCE0-4709-9C37-022CA2648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43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43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43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43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43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43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43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43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43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43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43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rPr>
              <a:t>GE-Act 2.0</a:t>
            </a:r>
          </a:p>
        </p:txBody>
      </p:sp>
      <p:sp>
        <p:nvSpPr>
          <p:cNvPr id="2" name="Learning physical control">
            <a:extLst xmlns:a="http://schemas.openxmlformats.org/drawingml/2006/main">
              <a:ext uri="{FF2B5EF4-FFF2-40B4-BE49-F238E27FC236}">
                <a16:creationId xmlns:a16="http://schemas.microsoft.com/office/drawing/2014/main" id="{53735753-A8AA-41D7-8EC1-2127427F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609600"/>
            <a:ext cx="5981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r">
              <a:defRPr sz="2175" b="0">
                <a:solidFill>
                  <a:srgbClr val="B9C1C7"/>
                </a:solidFill>
                <a:latin typeface="Helvetica Neue"/>
                <a:ea typeface="Helvetica Neue"/>
                <a:cs typeface="Helvetica Neue"/>
              </a:defRPr>
            </a:defPPr>
            <a:lvl1pPr algn="r">
              <a:buNone/>
              <a:defRPr sz="2175" b="0">
                <a:solidFill>
                  <a:srgbClr val="B9C1C7"/>
                </a:solidFill>
                <a:latin typeface="Helvetica Neue"/>
                <a:ea typeface="Helvetica Neue"/>
                <a:cs typeface="Helvetica Neue"/>
              </a:defRPr>
            </a:lvl1pPr>
            <a:lvl2pPr algn="r">
              <a:buNone/>
              <a:defRPr sz="2175" b="0">
                <a:solidFill>
                  <a:srgbClr val="B9C1C7"/>
                </a:solidFill>
                <a:latin typeface="Helvetica Neue"/>
                <a:ea typeface="Helvetica Neue"/>
                <a:cs typeface="Helvetica Neue"/>
              </a:defRPr>
            </a:lvl2pPr>
            <a:lvl3pPr algn="r">
              <a:buNone/>
              <a:defRPr sz="2175" b="0">
                <a:solidFill>
                  <a:srgbClr val="B9C1C7"/>
                </a:solidFill>
                <a:latin typeface="Helvetica Neue"/>
                <a:ea typeface="Helvetica Neue"/>
                <a:cs typeface="Helvetica Neue"/>
              </a:defRPr>
            </a:lvl3pPr>
            <a:lvl4pPr algn="r">
              <a:buNone/>
              <a:defRPr sz="2175" b="0">
                <a:solidFill>
                  <a:srgbClr val="B9C1C7"/>
                </a:solidFill>
                <a:latin typeface="Helvetica Neue"/>
                <a:ea typeface="Helvetica Neue"/>
                <a:cs typeface="Helvetica Neue"/>
              </a:defRPr>
            </a:lvl4pPr>
            <a:lvl5pPr algn="r">
              <a:buNone/>
              <a:defRPr sz="2175" b="0">
                <a:solidFill>
                  <a:srgbClr val="B9C1C7"/>
                </a:solidFill>
                <a:latin typeface="Helvetica Neue"/>
                <a:ea typeface="Helvetica Neue"/>
                <a:cs typeface="Helvetica Neue"/>
              </a:defRPr>
            </a:lvl5pPr>
            <a:lvl6pPr algn="r">
              <a:buNone/>
              <a:defRPr sz="2175" b="0">
                <a:solidFill>
                  <a:srgbClr val="B9C1C7"/>
                </a:solidFill>
                <a:latin typeface="Helvetica Neue"/>
                <a:ea typeface="Helvetica Neue"/>
                <a:cs typeface="Helvetica Neue"/>
              </a:defRPr>
            </a:lvl6pPr>
            <a:lvl7pPr algn="r">
              <a:buNone/>
              <a:defRPr sz="2175" b="0">
                <a:solidFill>
                  <a:srgbClr val="B9C1C7"/>
                </a:solidFill>
                <a:latin typeface="Helvetica Neue"/>
                <a:ea typeface="Helvetica Neue"/>
                <a:cs typeface="Helvetica Neue"/>
              </a:defRPr>
            </a:lvl7pPr>
            <a:lvl8pPr algn="r">
              <a:buNone/>
              <a:defRPr sz="2175" b="0">
                <a:solidFill>
                  <a:srgbClr val="B9C1C7"/>
                </a:solidFill>
                <a:latin typeface="Helvetica Neue"/>
                <a:ea typeface="Helvetica Neue"/>
                <a:cs typeface="Helvetica Neue"/>
              </a:defRPr>
            </a:lvl8pPr>
            <a:lvl9pPr algn="r">
              <a:buNone/>
              <a:defRPr sz="2175" b="0">
                <a:solidFill>
                  <a:srgbClr val="B9C1C7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r">
              <a:buNone/>
              <a:defRPr sz="2175" b="0">
                <a:solidFill>
                  <a:srgbClr val="B9C1C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B9C1C7"/>
                </a:solidFill>
                <a:latin typeface="Helvetica Neue"/>
                <a:ea typeface="Helvetica Neue"/>
                <a:cs typeface="Helvetica Neue"/>
              </a:rPr>
              <a:t>Learning physical control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DC78C0-D77A-4264-A8FC-A79F46FC0565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ideo"/>
            <p:extLst>
              <p:ext uri="{DAA4B4D4-6D71-4841-9C94-3DE7FCFB9230}">
                <p14:media xmlns:p14="http://schemas.microsoft.com/office/powerpoint/2010/main" xmlns:ns3="http://schemas.openxmlformats.org/officeDocument/2006/relationships" ns3:embed="rId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Poster"/>
          <a:stretch xmlns:a="http://schemas.openxmlformats.org/drawingml/2006/main"/>
        </p:blipFill>
        <p:spPr>
          <a:xfrm xmlns:a="http://schemas.openxmlformats.org/drawingml/2006/main">
            <a:off x="1778000" y="1343025"/>
            <a:ext cx="8636000" cy="485775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B9BB98-06C3-4C2B-9CD9-E430399CC6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de5327b4114895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F9ECA8-741C-435B-9592-81D630A173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56d8e1d0db4ba6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Learning from instruction-free robot data">
            <a:extLst xmlns:a="http://schemas.openxmlformats.org/drawingml/2006/main">
              <a:ext uri="{FF2B5EF4-FFF2-40B4-BE49-F238E27FC236}">
                <a16:creationId xmlns:a16="http://schemas.microsoft.com/office/drawing/2014/main" id="{9EB636F1-14EB-4ED0-A40E-79F7D8CF0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67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67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67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67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67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67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67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67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67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67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7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Learning from instruction-free robot data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DD191D-2848-4606-B66E-A634714B5E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9be9117adc42b1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C7D885-84D3-4EE6-9D82-DC267874C3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51f5ccbefc4bd9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D7E2E5-0CBF-4E54-9BA6-D39A280FB60D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ideo"/>
            <p:extLst>
              <p:ext uri="{DAA4B4D4-6D71-4841-9C94-3DE7FCFB9230}">
                <p14:media xmlns:p14="http://schemas.microsoft.com/office/powerpoint/2010/main" xmlns:ns3="http://schemas.openxmlformats.org/officeDocument/2006/relationships" ns3:embed="rId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Poster"/>
          <a:stretch xmlns:a="http://schemas.openxmlformats.org/drawingml/2006/main"/>
        </p:blipFill>
        <p:spPr>
          <a:xfrm xmlns:a="http://schemas.openxmlformats.org/drawingml/2006/main">
            <a:off x="609600" y="1381125"/>
            <a:ext cx="10972800" cy="47625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1BB5E1-33ED-4A61-855B-36DA0BF58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5581650"/>
            <a:ext cx="335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0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>
              <a:buNone/>
              <a:defRPr sz="150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buNone/>
              <a:defRPr sz="150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buNone/>
              <a:defRPr sz="150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buNone/>
              <a:defRPr sz="150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buNone/>
              <a:defRPr sz="150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buNone/>
              <a:defRPr sz="150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buNone/>
              <a:defRPr sz="150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buNone/>
              <a:defRPr sz="150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buNone/>
              <a:defRPr sz="150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buNone/>
              <a:defRPr sz="150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Play, failures and rollouts</a:t>
            </a:r>
          </a:p>
        </p:txBody>
      </p:sp>
    </p:spTree>
    <p:extLst>
      <p:ext uri="{BB962C8B-B14F-4D97-AF65-F5344CB8AC3E}">
        <p14:creationId xmlns:p14="http://schemas.microsoft.com/office/powerpoint/2010/main" val="16967255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16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Predict the scene, then generate actions">
            <a:extLst xmlns:a="http://schemas.openxmlformats.org/drawingml/2006/main">
              <a:ext uri="{FF2B5EF4-FFF2-40B4-BE49-F238E27FC236}">
                <a16:creationId xmlns:a16="http://schemas.microsoft.com/office/drawing/2014/main" id="{67E8FE4B-545F-44C4-8543-E377AC5DD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Predict the scene, then generate actions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B6964F-1E77-4BFB-9ABA-F078B7D0E9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0213fb913944cb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E6B917-D526-40A6-A3C5-F3EA7D3F38C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c8d12a6d7d4e34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9C8D59-352A-4553-9DAE-51517FB9FBA6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ideo"/>
            <p:extLst>
              <p:ext uri="{DAA4B4D4-6D71-4841-9C94-3DE7FCFB9230}">
                <p14:media xmlns:p14="http://schemas.microsoft.com/office/powerpoint/2010/main" xmlns:ns3="http://schemas.openxmlformats.org/officeDocument/2006/relationships" ns3:embed="rId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Poster"/>
          <a:stretch xmlns:a="http://schemas.openxmlformats.org/drawingml/2006/main"/>
        </p:blipFill>
        <p:spPr>
          <a:xfrm xmlns:a="http://schemas.openxmlformats.org/drawingml/2006/main">
            <a:off x="609600" y="1381125"/>
            <a:ext cx="109728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7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Inside GE-Act 2.0">
            <a:extLst xmlns:a="http://schemas.openxmlformats.org/drawingml/2006/main">
              <a:ext uri="{FF2B5EF4-FFF2-40B4-BE49-F238E27FC236}">
                <a16:creationId xmlns:a16="http://schemas.microsoft.com/office/drawing/2014/main" id="{C178EAED-D3F3-472A-8CB1-87E0B0306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Inside GE-Act 2.0</a:t>
            </a:r>
          </a:p>
        </p:txBody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575382-261F-454B-8BA0-034966D69F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bc0ba6c0c94fd0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BEB954-2169-45D6-8D71-2360124C9F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39ced1e179461a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2DD11C0-E944-4638-B927-4F48C7A454D0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ideo"/>
            <p:extLst>
              <p:ext uri="{DAA4B4D4-6D71-4841-9C94-3DE7FCFB9230}">
                <p14:media xmlns:p14="http://schemas.microsoft.com/office/powerpoint/2010/main" xmlns:ns3="http://schemas.openxmlformats.org/officeDocument/2006/relationships" ns3:embed="rId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Poster"/>
          <a:stretch xmlns:a="http://schemas.openxmlformats.org/drawingml/2006/main"/>
        </p:blipFill>
        <p:spPr>
          <a:xfrm xmlns:a="http://schemas.openxmlformats.org/drawingml/2006/main">
            <a:off x="609600" y="1381125"/>
            <a:ext cx="109728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18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Learning from complementary data">
            <a:extLst xmlns:a="http://schemas.openxmlformats.org/drawingml/2006/main">
              <a:ext uri="{FF2B5EF4-FFF2-40B4-BE49-F238E27FC236}">
                <a16:creationId xmlns:a16="http://schemas.microsoft.com/office/drawing/2014/main" id="{101CACBB-C036-40ED-9884-C36F75972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Learning from complementary data</a:t>
            </a:r>
          </a:p>
        </p:txBody>
      </p:sp>
      <p:sp>
        <p:nvSpPr>
          <p:cNvPr id="2" name="Visual prediction">
            <a:extLst xmlns:a="http://schemas.openxmlformats.org/drawingml/2006/main">
              <a:ext uri="{FF2B5EF4-FFF2-40B4-BE49-F238E27FC236}">
                <a16:creationId xmlns:a16="http://schemas.microsoft.com/office/drawing/2014/main" id="{271B8C45-5CEC-476F-BE40-1E1675B1F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25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225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225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225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225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225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225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225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225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225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225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rPr>
              <a:t>Visual prediction</a:t>
            </a:r>
          </a:p>
        </p:txBody>
      </p:sp>
      <p:sp>
        <p:nvSpPr>
          <p:cNvPr id="3" name="39,000 h">
            <a:extLst xmlns:a="http://schemas.openxmlformats.org/drawingml/2006/main">
              <a:ext uri="{FF2B5EF4-FFF2-40B4-BE49-F238E27FC236}">
                <a16:creationId xmlns:a16="http://schemas.microsoft.com/office/drawing/2014/main" id="{3DDED81C-539B-4D87-906D-F64074661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1714500"/>
            <a:ext cx="31527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r">
              <a:defRPr sz="3675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defPPr>
            <a:lvl1pPr algn="r">
              <a:buNone/>
              <a:defRPr sz="3675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1pPr>
            <a:lvl2pPr algn="r">
              <a:buNone/>
              <a:defRPr sz="3675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2pPr>
            <a:lvl3pPr algn="r">
              <a:buNone/>
              <a:defRPr sz="3675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3pPr>
            <a:lvl4pPr algn="r">
              <a:buNone/>
              <a:defRPr sz="3675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4pPr>
            <a:lvl5pPr algn="r">
              <a:buNone/>
              <a:defRPr sz="3675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5pPr>
            <a:lvl6pPr algn="r">
              <a:buNone/>
              <a:defRPr sz="3675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6pPr>
            <a:lvl7pPr algn="r">
              <a:buNone/>
              <a:defRPr sz="3675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7pPr>
            <a:lvl8pPr algn="r">
              <a:buNone/>
              <a:defRPr sz="3675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8pPr>
            <a:lvl9pPr algn="r">
              <a:buNone/>
              <a:defRPr sz="3675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r">
              <a:buNone/>
              <a:defRPr sz="3675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75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rPr>
              <a:t>39,000 h</a:t>
            </a:r>
          </a:p>
        </p:txBody>
      </p:sp>
      <p:sp>
        <p:nvSpPr>
          <p:cNvPr id="4" name="Video with instructions">
            <a:extLst xmlns:a="http://schemas.openxmlformats.org/drawingml/2006/main">
              <a:ext uri="{FF2B5EF4-FFF2-40B4-BE49-F238E27FC236}">
                <a16:creationId xmlns:a16="http://schemas.microsoft.com/office/drawing/2014/main" id="{1542177A-C89C-4E7A-8698-2626E63AF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2286000"/>
            <a:ext cx="31527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Video with instructions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1BA406-1D86-4DB5-ABB7-B5719318E5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5cee07caf24980"/>
          <a:stretch xmlns:a="http://schemas.openxmlformats.org/drawingml/2006/main"/>
        </p:blipFill>
        <p:spPr>
          <a:xfrm xmlns:a="http://schemas.openxmlformats.org/drawingml/2006/main">
            <a:off x="609600" y="2512219"/>
            <a:ext cx="2209800" cy="1243013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3DB0A6-B925-442E-86B3-58C35E3BE2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3eb7a9f3414816"/>
          <a:stretch xmlns:a="http://schemas.openxmlformats.org/drawingml/2006/main"/>
        </p:blipFill>
        <p:spPr>
          <a:xfrm xmlns:a="http://schemas.openxmlformats.org/drawingml/2006/main">
            <a:off x="5657850" y="2512219"/>
            <a:ext cx="2209800" cy="1243013"/>
          </a:xfrm>
          <a:prstGeom xmlns:a="http://schemas.openxmlformats.org/drawingml/2006/main" prst="rect">
            <a:avLst/>
          </a:prstGeom>
        </p:spPr>
      </p:pic>
      <p:cxnSp>
        <p:nvCxn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66311D-D54F-4F79-9AD2-F5CA2F026500}"/>
              </a:ext>
            </a:extLst>
          </p:cNvPr>
          <p:cNvCxnSpPr/>
          <p:nvPr/>
        </p:nvCxnSpPr>
        <p:spPr>
          <a:xfrm xmlns:a="http://schemas.openxmlformats.org/drawingml/2006/main" flipH="0" flipV="0">
            <a:off x="3086100" y="3105150"/>
            <a:ext cx="22288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6554C0"/>
            </a:solidFill>
            <a:tailEnd type="triangle" w="med" len="med"/>
          </a:ln>
        </p:spPr>
      </p:cxnSp>
      <p:sp>
        <p:nvSpPr>
          <p:cNvPr id="8" name="Predict the future">
            <a:extLst xmlns:a="http://schemas.openxmlformats.org/drawingml/2006/main">
              <a:ext uri="{FF2B5EF4-FFF2-40B4-BE49-F238E27FC236}">
                <a16:creationId xmlns:a16="http://schemas.microsoft.com/office/drawing/2014/main" id="{41594079-EEB9-4F86-A899-4025A1038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2647950"/>
            <a:ext cx="2476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0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650" b="0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650" b="0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650" b="0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650" b="0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650" b="0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650" b="0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650" b="0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650" b="0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650" b="0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650" b="0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6554C0"/>
                </a:solidFill>
                <a:latin typeface="Helvetica Neue"/>
                <a:ea typeface="Helvetica Neue"/>
                <a:cs typeface="Helvetica Neue"/>
              </a:rPr>
              <a:t>Predict the future</a:t>
            </a:r>
          </a:p>
        </p:txBody>
      </p:sp>
      <p:cxnSp>
        <p:nvCxn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A2261D-E9FF-4C71-BD89-FC5C569639BB}"/>
              </a:ext>
            </a:extLst>
          </p:cNvPr>
          <p:cNvCxnSpPr/>
          <p:nvPr/>
        </p:nvCxnSpPr>
        <p:spPr>
          <a:xfrm xmlns:a="http://schemas.openxmlformats.org/drawingml/2006/main" flipH="0" flipV="0">
            <a:off x="609600" y="424815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D8DCDF"/>
            </a:solidFill>
            <a:tailEnd type="none" w="med" len="med"/>
          </a:ln>
        </p:spPr>
      </p:cxnSp>
      <p:sp>
        <p:nvSpPr>
          <p:cNvPr id="10" name="Action recovery">
            <a:extLst xmlns:a="http://schemas.openxmlformats.org/drawingml/2006/main">
              <a:ext uri="{FF2B5EF4-FFF2-40B4-BE49-F238E27FC236}">
                <a16:creationId xmlns:a16="http://schemas.microsoft.com/office/drawing/2014/main" id="{63922C54-B7EE-4501-BA52-AF6D5A704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24375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25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225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225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225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225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225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225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225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225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225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225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rPr>
              <a:t>Action recovery</a:t>
            </a:r>
          </a:p>
        </p:txBody>
      </p:sp>
      <p:sp>
        <p:nvSpPr>
          <p:cNvPr id="11" name="32,000 h">
            <a:extLst xmlns:a="http://schemas.openxmlformats.org/drawingml/2006/main">
              <a:ext uri="{FF2B5EF4-FFF2-40B4-BE49-F238E27FC236}">
                <a16:creationId xmlns:a16="http://schemas.microsoft.com/office/drawing/2014/main" id="{34C5770C-C040-4533-AE5D-9EEFF08BC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4524375"/>
            <a:ext cx="31527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r">
              <a:defRPr sz="3675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defPPr>
            <a:lvl1pPr algn="r">
              <a:buNone/>
              <a:defRPr sz="3675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1pPr>
            <a:lvl2pPr algn="r">
              <a:buNone/>
              <a:defRPr sz="3675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2pPr>
            <a:lvl3pPr algn="r">
              <a:buNone/>
              <a:defRPr sz="3675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3pPr>
            <a:lvl4pPr algn="r">
              <a:buNone/>
              <a:defRPr sz="3675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4pPr>
            <a:lvl5pPr algn="r">
              <a:buNone/>
              <a:defRPr sz="3675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5pPr>
            <a:lvl6pPr algn="r">
              <a:buNone/>
              <a:defRPr sz="3675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6pPr>
            <a:lvl7pPr algn="r">
              <a:buNone/>
              <a:defRPr sz="3675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7pPr>
            <a:lvl8pPr algn="r">
              <a:buNone/>
              <a:defRPr sz="3675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8pPr>
            <a:lvl9pPr algn="r">
              <a:buNone/>
              <a:defRPr sz="3675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r">
              <a:buNone/>
              <a:defRPr sz="3675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75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rPr>
              <a:t>32,000 h</a:t>
            </a:r>
          </a:p>
        </p:txBody>
      </p:sp>
      <p:sp>
        <p:nvSpPr>
          <p:cNvPr id="12" name="Robot trajectories">
            <a:extLst xmlns:a="http://schemas.openxmlformats.org/drawingml/2006/main">
              <a:ext uri="{FF2B5EF4-FFF2-40B4-BE49-F238E27FC236}">
                <a16:creationId xmlns:a16="http://schemas.microsoft.com/office/drawing/2014/main" id="{0FAB6A22-7933-4532-AB5B-475192E84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5095875"/>
            <a:ext cx="31527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Robot trajectories</a:t>
            </a:r>
          </a:p>
        </p:txBody>
      </p:sp>
      <p:sp>
        <p:nvSpPr>
          <p:cNvPr id="13" name="Before + after">
            <a:extLst xmlns:a="http://schemas.openxmlformats.org/drawingml/2006/main">
              <a:ext uri="{FF2B5EF4-FFF2-40B4-BE49-F238E27FC236}">
                <a16:creationId xmlns:a16="http://schemas.microsoft.com/office/drawing/2014/main" id="{CDD456AB-6281-4C6E-B870-F4E7008F8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2476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8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8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8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8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8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8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8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8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8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Before + after</a:t>
            </a:r>
          </a:p>
        </p:txBody>
      </p:sp>
      <p:cxnSp>
        <p:nvCxn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7605A1-6471-460F-A666-E14F72AABCDA}"/>
              </a:ext>
            </a:extLst>
          </p:cNvPr>
          <p:cNvCxnSpPr/>
          <p:nvPr/>
        </p:nvCxnSpPr>
        <p:spPr>
          <a:xfrm xmlns:a="http://schemas.openxmlformats.org/drawingml/2006/main" flipH="0" flipV="0">
            <a:off x="2667000" y="5391150"/>
            <a:ext cx="14287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67B59"/>
            </a:solidFill>
            <a:tailEnd type="triangle" w="med" len="med"/>
          </a:ln>
        </p:spPr>
      </p:cxnSp>
      <p:sp>
        <p:nvSpPr>
          <p:cNvPr id="15" name="Recorded actions">
            <a:extLst xmlns:a="http://schemas.openxmlformats.org/drawingml/2006/main">
              <a:ext uri="{FF2B5EF4-FFF2-40B4-BE49-F238E27FC236}">
                <a16:creationId xmlns:a16="http://schemas.microsoft.com/office/drawing/2014/main" id="{F035DFF2-E472-444B-B1E4-F8ACECC73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5162550"/>
            <a:ext cx="3333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1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21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21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21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21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21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21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21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21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21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rPr>
              <a:t>Recorded actions</a:t>
            </a:r>
          </a:p>
        </p:txBody>
      </p:sp>
      <p:sp>
        <p:nvSpPr>
          <p:cNvPr id="16" name="No instruction required">
            <a:extLst xmlns:a="http://schemas.openxmlformats.org/drawingml/2006/main">
              <a:ext uri="{FF2B5EF4-FFF2-40B4-BE49-F238E27FC236}">
                <a16:creationId xmlns:a16="http://schemas.microsoft.com/office/drawing/2014/main" id="{38BEBAB4-C341-462E-8E84-83641D7D6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5581650"/>
            <a:ext cx="333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No instruction required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2C2EBE-6830-4C46-96D4-49F0791720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1f1612f9054010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DD05F5-7CDA-4FA1-808A-52CA885E8E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fbdd05dc88492d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</p:sld>
</file>

<file path=ppt/slides/slide19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KASO aligns predicted futures with actions">
            <a:extLst xmlns:a="http://schemas.openxmlformats.org/drawingml/2006/main">
              <a:ext uri="{FF2B5EF4-FFF2-40B4-BE49-F238E27FC236}">
                <a16:creationId xmlns:a16="http://schemas.microsoft.com/office/drawing/2014/main" id="{FE056018-B1F8-4639-9D5A-C4E6EFD5B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6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6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6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6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6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6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6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6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6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6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KASO aligns predicted futures with actions</a:t>
            </a:r>
          </a:p>
        </p:txBody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2FD37A-B4A8-4473-914B-201E51106E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9e882852be4d78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3129EB-9A37-4FB2-A955-28BE562ADD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a6c957dc464a72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3CD7B7-073A-4B80-AA10-35C0C6AF40ED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ideo"/>
            <p:extLst>
              <p:ext uri="{DAA4B4D4-6D71-4841-9C94-3DE7FCFB9230}">
                <p14:media xmlns:p14="http://schemas.microsoft.com/office/powerpoint/2010/main" xmlns:ns3="http://schemas.openxmlformats.org/officeDocument/2006/relationships" ns3:embed="rId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Poster"/>
          <a:stretch xmlns:a="http://schemas.openxmlformats.org/drawingml/2006/main"/>
        </p:blipFill>
        <p:spPr>
          <a:xfrm xmlns:a="http://schemas.openxmlformats.org/drawingml/2006/main">
            <a:off x="609600" y="1381125"/>
            <a:ext cx="109728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</p:timing>
</p:sld>
</file>

<file path=ppt/slides/slide20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10" name="Chart">
            <a:extLst xmlns:a="http://schemas.openxmlformats.org/drawingml/2006/main">
              <a:ext uri="{FF2B5EF4-FFF2-40B4-BE49-F238E27FC236}">
                <a16:creationId xmlns:a16="http://schemas.microsoft.com/office/drawing/2014/main" id="{AA28091A-13CE-4A78-9473-B1FD7EED1F0B}"/>
              </a:ext>
            </a:extLst>
          </p:cNvPr>
          <p:cNvGraphicFramePr/>
          <p:nvPr/>
        </p:nvGraphicFramePr>
        <p:xfrm>
          <a:off xmlns:a="http://schemas.openxmlformats.org/drawingml/2006/main" x="609600" y="1952625"/>
          <a:ext xmlns:a="http://schemas.openxmlformats.org/drawingml/2006/main" cx="10972800" cy="3905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e192bb598ec468e"/>
          </a:graphicData>
        </a:graphic>
      </p:graphicFrame>
      <p:sp>
        <p:nvSpPr>
          <p:cNvPr id="11" name="Scaling improves control">
            <a:extLst xmlns:a="http://schemas.openxmlformats.org/drawingml/2006/main">
              <a:ext uri="{FF2B5EF4-FFF2-40B4-BE49-F238E27FC236}">
                <a16:creationId xmlns:a16="http://schemas.microsoft.com/office/drawing/2014/main" id="{A86B621D-3EDA-4449-8337-898B03C38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Scaling improves control</a:t>
            </a:r>
          </a:p>
        </p:txBody>
      </p:sp>
      <p:sp>
        <p:nvSpPr>
          <p:cNvPr id="12" name="Task success (%) · 100 tasks per robot">
            <a:extLst xmlns:a="http://schemas.openxmlformats.org/drawingml/2006/main">
              <a:ext uri="{FF2B5EF4-FFF2-40B4-BE49-F238E27FC236}">
                <a16:creationId xmlns:a16="http://schemas.microsoft.com/office/drawing/2014/main" id="{FFF0C70B-F64F-448C-87A5-8CA124B8D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Task success (%)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26A41B-CD9F-49E7-9BC1-459BCED39F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26065f95e749a6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6D1508-FF54-4D96-898F-B7006A8B2E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88ecac668f4a6c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</p:sld>
</file>

<file path=ppt/slides/slide21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he same view can need different actions">
            <a:extLst xmlns:a="http://schemas.openxmlformats.org/drawingml/2006/main">
              <a:ext uri="{FF2B5EF4-FFF2-40B4-BE49-F238E27FC236}">
                <a16:creationId xmlns:a16="http://schemas.microsoft.com/office/drawing/2014/main" id="{5469579F-3DCC-4DDF-A2BD-65E312FF7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The same view can need different actions</a:t>
            </a:r>
          </a:p>
        </p:txBody>
      </p:sp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DF36C3-94B1-4A53-832F-8F45A96D8A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67388312eb44ce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A53D21B-8441-412C-BA0E-0DF42B6C3E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d96d0308bd40d2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B4200F5-EDAC-480C-9BE6-A52FFAAF2736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ideo"/>
            <p:extLst>
              <p:ext uri="{DAA4B4D4-6D71-4841-9C94-3DE7FCFB9230}">
                <p14:media xmlns:p14="http://schemas.microsoft.com/office/powerpoint/2010/main" xmlns:ns3="http://schemas.openxmlformats.org/officeDocument/2006/relationships" ns3:embed="rId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Poster"/>
          <a:stretch xmlns:a="http://schemas.openxmlformats.org/drawingml/2006/main"/>
        </p:blipFill>
        <p:spPr>
          <a:xfrm xmlns:a="http://schemas.openxmlformats.org/drawingml/2006/main">
            <a:off x="609600" y="1381125"/>
            <a:ext cx="109728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28"/>
                </p:tgtEl>
              </p:cMediaNode>
            </p:video>
          </p:childTnLst>
        </p:cTn>
      </p:par>
    </p:tnLst>
  </p:timing>
</p:sld>
</file>

<file path=ppt/slides/slide22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53" name="Chart">
            <a:extLst xmlns:a="http://schemas.openxmlformats.org/drawingml/2006/main">
              <a:ext uri="{FF2B5EF4-FFF2-40B4-BE49-F238E27FC236}">
                <a16:creationId xmlns:a16="http://schemas.microsoft.com/office/drawing/2014/main" id="{79DA51E6-96BF-4FC4-87A5-B9EEE2F67469}"/>
              </a:ext>
            </a:extLst>
          </p:cNvPr>
          <p:cNvGraphicFramePr/>
          <p:nvPr/>
        </p:nvGraphicFramePr>
        <p:xfrm>
          <a:off xmlns:a="http://schemas.openxmlformats.org/drawingml/2006/main" x="6705600" y="2714625"/>
          <a:ext xmlns:a="http://schemas.openxmlformats.org/drawingml/2006/main" cx="4876800" cy="2857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87aa90fa60c4d6d"/>
          </a:graphicData>
        </a:graphic>
      </p:graphicFrame>
      <p:sp>
        <p:nvSpPr>
          <p:cNvPr id="54" name="MemBodied keeps policy memory fast">
            <a:extLst xmlns:a="http://schemas.openxmlformats.org/drawingml/2006/main">
              <a:ext uri="{FF2B5EF4-FFF2-40B4-BE49-F238E27FC236}">
                <a16:creationId xmlns:a16="http://schemas.microsoft.com/office/drawing/2014/main" id="{300261A4-5ED4-4165-AF18-78FAAB23A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MemBodied keeps policy memory fast</a:t>
            </a:r>
          </a:p>
        </p:txBody>
      </p:sp>
      <p:sp>
        <p:nvSpPr>
          <p:cNvPr id="55" name="NativeMEM">
            <a:extLst xmlns:a="http://schemas.openxmlformats.org/drawingml/2006/main">
              <a:ext uri="{FF2B5EF4-FFF2-40B4-BE49-F238E27FC236}">
                <a16:creationId xmlns:a16="http://schemas.microsoft.com/office/drawing/2014/main" id="{3E27AD85-B5E8-4868-BD80-C13EEEE84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57400"/>
            <a:ext cx="3619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4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24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24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24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24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24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24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24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24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24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24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NativeMEM</a:t>
            </a:r>
          </a:p>
        </p:txBody>
      </p:sp>
      <p:sp>
        <p:nvSpPr>
          <p:cNvPr id="56" name="Compressed video history">
            <a:extLst xmlns:a="http://schemas.openxmlformats.org/drawingml/2006/main">
              <a:ext uri="{FF2B5EF4-FFF2-40B4-BE49-F238E27FC236}">
                <a16:creationId xmlns:a16="http://schemas.microsoft.com/office/drawing/2014/main" id="{0DA85E3A-89BC-4341-8DBC-487B0F52E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Compressed video history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C0D495C9-6080-409B-B6B3-4D0171684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28575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D9"/>
          </a:solidFill>
          <a:ln xmlns:a="http://schemas.openxmlformats.org/drawingml/2006/main" w="0">
            <a:noFill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A934238C-A124-4C9A-B2C6-322F1449E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28950"/>
            <a:ext cx="28575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D9"/>
          </a:solidFill>
          <a:ln xmlns:a="http://schemas.openxmlformats.org/drawingml/2006/main" w="0">
            <a:noFill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11EAF3A9-46E5-4607-9485-49FEA118A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028950"/>
            <a:ext cx="28575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D9"/>
          </a:solidFill>
          <a:ln xmlns:a="http://schemas.openxmlformats.org/drawingml/2006/main" w="0">
            <a:noFill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0B16DD46-3E54-4AA0-B43C-97DD07C35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1175" y="3028950"/>
            <a:ext cx="28575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D9"/>
          </a:solidFill>
          <a:ln xmlns:a="http://schemas.openxmlformats.org/drawingml/2006/main" w="0">
            <a:noFill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81D69341-E655-40ED-86D2-5602AF168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3028950"/>
            <a:ext cx="28575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D9"/>
          </a:solidFill>
          <a:ln xmlns:a="http://schemas.openxmlformats.org/drawingml/2006/main" w="0">
            <a:noFill/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5AF326C3-DA6B-4273-B20B-C9BE3992A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2225" y="3028950"/>
            <a:ext cx="28575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D9"/>
          </a:solidFill>
          <a:ln xmlns:a="http://schemas.openxmlformats.org/drawingml/2006/main" w="0">
            <a:noFill/>
          </a:ln>
        </p:spPr>
      </p:sp>
      <p:cxnSp>
        <p:nvCxn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FD9EE0BE-825F-40E3-9599-BBD931CE080B}"/>
              </a:ext>
            </a:extLst>
          </p:cNvPr>
          <p:cNvCxnSpPr/>
          <p:nvPr/>
        </p:nvCxnSpPr>
        <p:spPr>
          <a:xfrm xmlns:a="http://schemas.openxmlformats.org/drawingml/2006/main" flipH="0" flipV="0">
            <a:off x="3171825" y="3219450"/>
            <a:ext cx="12954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D8DCDF"/>
            </a:solidFill>
            <a:tailEnd type="triangle" w="med" len="med"/>
          </a:ln>
        </p:spPr>
      </p:cxnSp>
      <p:sp>
        <p:nvSpPr>
          <p:cNvPr id="64" name="VLA">
            <a:extLst xmlns:a="http://schemas.openxmlformats.org/drawingml/2006/main">
              <a:ext uri="{FF2B5EF4-FFF2-40B4-BE49-F238E27FC236}">
                <a16:creationId xmlns:a16="http://schemas.microsoft.com/office/drawing/2014/main" id="{B4C44969-C1A8-40EE-A1BD-6E5884D38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3009900"/>
            <a:ext cx="95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1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21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21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21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21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21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21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21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21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21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VLA</a:t>
            </a:r>
          </a:p>
        </p:txBody>
      </p:sp>
      <p:sp>
        <p:nvSpPr>
          <p:cNvPr id="65" name="MemBodied">
            <a:extLst xmlns:a="http://schemas.openxmlformats.org/drawingml/2006/main">
              <a:ext uri="{FF2B5EF4-FFF2-40B4-BE49-F238E27FC236}">
                <a16:creationId xmlns:a16="http://schemas.microsoft.com/office/drawing/2014/main" id="{3EA28E5A-596B-4B94-8194-5B5DFC69E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24325"/>
            <a:ext cx="3810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rPr>
              <a:t>MemBodied</a:t>
            </a:r>
          </a:p>
        </p:txBody>
      </p:sp>
      <p:sp>
        <p:nvSpPr>
          <p:cNvPr id="66" name="Fixed-size associative state">
            <a:extLst xmlns:a="http://schemas.openxmlformats.org/drawingml/2006/main">
              <a:ext uri="{FF2B5EF4-FFF2-40B4-BE49-F238E27FC236}">
                <a16:creationId xmlns:a16="http://schemas.microsoft.com/office/drawing/2014/main" id="{3BB474A3-BFE8-45B5-BC27-45759797F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Fixed-size associative state</a:t>
            </a:r>
          </a:p>
        </p:txBody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CF8FD93D-1892-4705-A6B5-F771AF0C5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3872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54C0"/>
          </a:solidFill>
          <a:ln xmlns:a="http://schemas.openxmlformats.org/drawingml/2006/main" w="0">
            <a:noFill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1FD0B8DD-B7BA-41E7-8FD3-C1DADB434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0F5"/>
          </a:solidFill>
          <a:ln xmlns:a="http://schemas.openxmlformats.org/drawingml/2006/main" w="0">
            <a:noFill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F5DA2D78-98A7-4642-9567-D6F8EFF8B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4352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0F5"/>
          </a:solidFill>
          <a:ln xmlns:a="http://schemas.openxmlformats.org/drawingml/2006/main" w="0">
            <a:noFill/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0AC0C0F4-853E-4143-82CA-8DE8E9F3D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9592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0F5"/>
          </a:solidFill>
          <a:ln xmlns:a="http://schemas.openxmlformats.org/drawingml/2006/main" w="0">
            <a:noFill/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F5CD3BBD-5C3D-4715-93AC-DBD8EE997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3872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0F5"/>
          </a:solidFill>
          <a:ln xmlns:a="http://schemas.openxmlformats.org/drawingml/2006/main" w="0">
            <a:noFill/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D5E35CDC-CFC4-4BFB-8A2D-56CE65557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9112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54C0"/>
          </a:solidFill>
          <a:ln xmlns:a="http://schemas.openxmlformats.org/drawingml/2006/main" w="0">
            <a:noFill/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EAC69CDA-C145-438A-869A-D5D708356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4352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0F5"/>
          </a:solidFill>
          <a:ln xmlns:a="http://schemas.openxmlformats.org/drawingml/2006/main" w="0">
            <a:noFill/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CCC51D65-2086-4063-94A4-CEB165AAE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9592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0F5"/>
          </a:solidFill>
          <a:ln xmlns:a="http://schemas.openxmlformats.org/drawingml/2006/main" w="0">
            <a:noFill/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B69F9FFA-B488-4981-869D-BF5A7D1EC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03872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0F5"/>
          </a:solidFill>
          <a:ln xmlns:a="http://schemas.openxmlformats.org/drawingml/2006/main" w="0">
            <a:noFill/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871B6E20-DA11-4BF8-8752-CA3B21AA1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19112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0F5"/>
          </a:solidFill>
          <a:ln xmlns:a="http://schemas.openxmlformats.org/drawingml/2006/main" w="0">
            <a:noFill/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EAB8F673-FF48-4FAB-8747-49B7C99DC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34352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54C0"/>
          </a:solidFill>
          <a:ln xmlns:a="http://schemas.openxmlformats.org/drawingml/2006/main" w="0">
            <a:noFill/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5EC28AB9-8629-47DE-A588-CB3F9ACE5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49592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0F5"/>
          </a:solidFill>
          <a:ln xmlns:a="http://schemas.openxmlformats.org/drawingml/2006/main" w="0">
            <a:noFill/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F0FB86C9-3317-468B-8047-42EEE05A3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03872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0F5"/>
          </a:solidFill>
          <a:ln xmlns:a="http://schemas.openxmlformats.org/drawingml/2006/main" w="0">
            <a:noFill/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287317D3-C6CC-41FA-B1A6-87C448CAF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19112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0F5"/>
          </a:solidFill>
          <a:ln xmlns:a="http://schemas.openxmlformats.org/drawingml/2006/main" w="0">
            <a:noFill/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438AE7BC-A5B5-4C17-9734-DF7B79219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34352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0F5"/>
          </a:solidFill>
          <a:ln xmlns:a="http://schemas.openxmlformats.org/drawingml/2006/main" w="0">
            <a:noFill/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AF8BB212-1DD7-425A-945F-D1D3416A2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49592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54C0"/>
          </a:solidFill>
          <a:ln xmlns:a="http://schemas.openxmlformats.org/drawingml/2006/main" w="0">
            <a:noFill/>
          </a:ln>
        </p:spPr>
      </p:sp>
      <p:cxnSp>
        <p:nvCxn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642861B2-A37D-48BE-85CC-3F45962F2130}"/>
              </a:ext>
            </a:extLst>
          </p:cNvPr>
          <p:cNvCxnSpPr/>
          <p:nvPr/>
        </p:nvCxnSpPr>
        <p:spPr>
          <a:xfrm xmlns:a="http://schemas.openxmlformats.org/drawingml/2006/main" flipH="0" flipV="0">
            <a:off x="1666875" y="5324475"/>
            <a:ext cx="28003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6554C0"/>
            </a:solidFill>
            <a:tailEnd type="triangle" w="med" len="med"/>
          </a:ln>
        </p:spPr>
      </p:cxnSp>
      <p:sp>
        <p:nvSpPr>
          <p:cNvPr id="84" name="VLA">
            <a:extLst xmlns:a="http://schemas.openxmlformats.org/drawingml/2006/main">
              <a:ext uri="{FF2B5EF4-FFF2-40B4-BE49-F238E27FC236}">
                <a16:creationId xmlns:a16="http://schemas.microsoft.com/office/drawing/2014/main" id="{D0B73908-01F7-4805-AA08-B03615C60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5114925"/>
            <a:ext cx="95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1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21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21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21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21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21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21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21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21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21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rPr>
              <a:t>VLA</a:t>
            </a:r>
          </a:p>
        </p:txBody>
      </p:sp>
      <p:sp>
        <p:nvSpPr>
          <p:cNvPr id="85" name="Policy-cycle time">
            <a:extLst xmlns:a="http://schemas.openxmlformats.org/drawingml/2006/main">
              <a:ext uri="{FF2B5EF4-FFF2-40B4-BE49-F238E27FC236}">
                <a16:creationId xmlns:a16="http://schemas.microsoft.com/office/drawing/2014/main" id="{D8AD943F-61AE-4B0E-B755-B0E51EC85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762125"/>
            <a:ext cx="472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1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21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21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21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21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21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21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21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21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21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Policy-cycle time</a:t>
            </a:r>
          </a:p>
        </p:txBody>
      </p:sp>
      <p:sp>
        <p:nvSpPr>
          <p:cNvPr id="86" name="Milliseconds">
            <a:extLst xmlns:a="http://schemas.openxmlformats.org/drawingml/2006/main">
              <a:ext uri="{FF2B5EF4-FFF2-40B4-BE49-F238E27FC236}">
                <a16:creationId xmlns:a16="http://schemas.microsoft.com/office/drawing/2014/main" id="{862D2CB9-98F5-4255-9B43-234F4062F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162175"/>
            <a:ext cx="4724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5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5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5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5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5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5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5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5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5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Milliseconds</a:t>
            </a:r>
          </a:p>
        </p:txBody>
      </p:sp>
      <p:sp>
        <p:nvSpPr>
          <p:cNvPr id="87" name="Same A100 80 GB · Four tasks&#10;200 episodes per poli">
            <a:extLst xmlns:a="http://schemas.openxmlformats.org/drawingml/2006/main">
              <a:ext uri="{FF2B5EF4-FFF2-40B4-BE49-F238E27FC236}">
                <a16:creationId xmlns:a16="http://schemas.microsoft.com/office/drawing/2014/main" id="{7A0C79C8-0EE3-40A1-8B6C-ECEB19975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715000"/>
            <a:ext cx="4724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Same A100 80 GB · Four tasks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200 episodes per policy</a:t>
            </a:r>
          </a:p>
        </p:txBody>
      </p:sp>
      <p:pic>
        <p:nvPic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ABCE7DB3-17F5-4E99-8FEA-BFBE8B64EA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8566e56fe54d67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CBD744C2-6184-4080-BC5F-DDF303F7F1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586687784f4bd0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</p:sld>
</file>

<file path=ppt/slides/slide23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Memory carries history between calls">
            <a:extLst xmlns:a="http://schemas.openxmlformats.org/drawingml/2006/main">
              <a:ext uri="{FF2B5EF4-FFF2-40B4-BE49-F238E27FC236}">
                <a16:creationId xmlns:a16="http://schemas.microsoft.com/office/drawing/2014/main" id="{78367E9D-528F-4F52-A629-D2920FEFF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Memory carries history between calls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F779B8-71F0-4F0C-AF5E-C8DEF0830A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5cd3884c864780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00264E-BAB5-40B4-BAF3-7DA691B08F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13fc7304ef4281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C498D1-41EA-4783-84D0-E80F75BDD64E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ideo"/>
            <p:extLst>
              <p:ext uri="{DAA4B4D4-6D71-4841-9C94-3DE7FCFB9230}">
                <p14:media xmlns:p14="http://schemas.microsoft.com/office/powerpoint/2010/main" xmlns:ns3="http://schemas.openxmlformats.org/officeDocument/2006/relationships" ns3:embed="rId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Poster"/>
          <a:stretch xmlns:a="http://schemas.openxmlformats.org/drawingml/2006/main"/>
        </p:blipFill>
        <p:spPr>
          <a:xfrm xmlns:a="http://schemas.openxmlformats.org/drawingml/2006/main">
            <a:off x="609600" y="1381125"/>
            <a:ext cx="109728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4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5" name="Reading and updating memory">
            <a:extLst xmlns:a="http://schemas.openxmlformats.org/drawingml/2006/main">
              <a:ext uri="{FF2B5EF4-FFF2-40B4-BE49-F238E27FC236}">
                <a16:creationId xmlns:a16="http://schemas.microsoft.com/office/drawing/2014/main" id="{5E6A5955-40FC-42B9-9CC8-5308C1462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Reading and updating memory</a:t>
            </a:r>
          </a:p>
        </p:txBody>
      </p:sp>
      <p:pic>
        <p:nvPic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ADA64280-E68A-4E17-BD29-B1AE739DC6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f1b147eb174fbb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07F6B19-EC2D-4956-AA8B-978A8474BF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6dee5c8e9c4d5d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E5E389A0-8BC5-45DD-B7AE-8F5E605E9755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ideo"/>
            <p:extLst>
              <p:ext uri="{DAA4B4D4-6D71-4841-9C94-3DE7FCFB9230}">
                <p14:media xmlns:p14="http://schemas.microsoft.com/office/powerpoint/2010/main" xmlns:ns3="http://schemas.openxmlformats.org/officeDocument/2006/relationships" ns3:embed="rId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Poster"/>
          <a:stretch xmlns:a="http://schemas.openxmlformats.org/drawingml/2006/main"/>
        </p:blipFill>
        <p:spPr>
          <a:xfrm xmlns:a="http://schemas.openxmlformats.org/drawingml/2006/main">
            <a:off x="609600" y="1381125"/>
            <a:ext cx="109728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56"/>
                </p:tgtEl>
              </p:cMediaNode>
            </p:video>
          </p:childTnLst>
        </p:cTn>
      </p:par>
    </p:tnLst>
  </p:timing>
</p:sld>
</file>

<file path=ppt/slides/slide25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Keeping the starting scene">
            <a:extLst xmlns:a="http://schemas.openxmlformats.org/drawingml/2006/main">
              <a:ext uri="{FF2B5EF4-FFF2-40B4-BE49-F238E27FC236}">
                <a16:creationId xmlns:a16="http://schemas.microsoft.com/office/drawing/2014/main" id="{23B31E9B-D195-40A1-995D-8C1DF4AC7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rPr>
              <a:t>The starting scene conditions each action</a:t>
            </a:r>
          </a:p>
        </p:txBody>
      </p:sp>
      <p:pic>
        <p:nvPic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B71767F-2281-4853-BD63-5A20D3DAA59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69e35860084716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012DA22-E1C8-4852-95DC-A6F293E3A2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32e88f9312432c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D260BB3-7940-4B72-9FBE-AC010F2E9E11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ideo"/>
            <p:extLst>
              <p:ext uri="{DAA4B4D4-6D71-4841-9C94-3DE7FCFB9230}">
                <p14:media xmlns:p14="http://schemas.microsoft.com/office/powerpoint/2010/main" xmlns:ns3="http://schemas.openxmlformats.org/officeDocument/2006/relationships" ns3:embed="rId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Poster"/>
          <a:stretch xmlns:a="http://schemas.openxmlformats.org/drawingml/2006/main"/>
        </p:blipFill>
        <p:spPr>
          <a:xfrm xmlns:a="http://schemas.openxmlformats.org/drawingml/2006/main">
            <a:off x="609600" y="1381125"/>
            <a:ext cx="109728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30"/>
                </p:tgtEl>
              </p:cMediaNode>
            </p:video>
          </p:childTnLst>
        </p:cTn>
      </p:par>
    </p:tnLst>
  </p:timing>
</p:sld>
</file>

<file path=ppt/slides/slide26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10" name="Chart">
            <a:extLst xmlns:a="http://schemas.openxmlformats.org/drawingml/2006/main">
              <a:ext uri="{FF2B5EF4-FFF2-40B4-BE49-F238E27FC236}">
                <a16:creationId xmlns:a16="http://schemas.microsoft.com/office/drawing/2014/main" id="{12225564-4245-4843-BDE7-627FEC30906C}"/>
              </a:ext>
            </a:extLst>
          </p:cNvPr>
          <p:cNvGraphicFramePr/>
          <p:nvPr/>
        </p:nvGraphicFramePr>
        <p:xfrm>
          <a:off xmlns:a="http://schemas.openxmlformats.org/drawingml/2006/main" x="609600" y="1952625"/>
          <a:ext xmlns:a="http://schemas.openxmlformats.org/drawingml/2006/main" cx="10972800" cy="3905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94ce469c25d4b6a"/>
          </a:graphicData>
        </a:graphic>
      </p:graphicFrame>
      <p:sp>
        <p:nvSpPr>
          <p:cNvPr id="11" name="Results on tasks that require memory">
            <a:extLst xmlns:a="http://schemas.openxmlformats.org/drawingml/2006/main">
              <a:ext uri="{FF2B5EF4-FFF2-40B4-BE49-F238E27FC236}">
                <a16:creationId xmlns:a16="http://schemas.microsoft.com/office/drawing/2014/main" id="{413F604A-F74B-4E11-8EA4-6EB8ED7CF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Results on tasks that require memory</a:t>
            </a:r>
          </a:p>
        </p:txBody>
      </p:sp>
      <p:sp>
        <p:nvSpPr>
          <p:cNvPr id="12" name="Task success (%) · RMBench · Five tasks, 50 rollou">
            <a:extLst xmlns:a="http://schemas.openxmlformats.org/drawingml/2006/main">
              <a:ext uri="{FF2B5EF4-FFF2-40B4-BE49-F238E27FC236}">
                <a16:creationId xmlns:a16="http://schemas.microsoft.com/office/drawing/2014/main" id="{0CADA444-8997-4883-B31A-ADEF6173F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Task success (%)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0347D0-5844-4B54-BFD0-0DD23CECD3E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aa686a57ed4e7c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FF4AB8-4553-4722-9A51-3BD7443951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078da3fff5448e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</p:sld>
</file>

<file path=ppt/slides/slide27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10" name="Chart">
            <a:extLst xmlns:a="http://schemas.openxmlformats.org/drawingml/2006/main">
              <a:ext uri="{FF2B5EF4-FFF2-40B4-BE49-F238E27FC236}">
                <a16:creationId xmlns:a16="http://schemas.microsoft.com/office/drawing/2014/main" id="{2649C788-25D1-473C-9D1E-31E4B85B0C28}"/>
              </a:ext>
            </a:extLst>
          </p:cNvPr>
          <p:cNvGraphicFramePr/>
          <p:nvPr/>
        </p:nvGraphicFramePr>
        <p:xfrm>
          <a:off xmlns:a="http://schemas.openxmlformats.org/drawingml/2006/main" x="609600" y="1952625"/>
          <a:ext xmlns:a="http://schemas.openxmlformats.org/drawingml/2006/main" cx="10972800" cy="3905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126b69deabf481d"/>
          </a:graphicData>
        </a:graphic>
      </p:graphicFrame>
      <p:sp>
        <p:nvSpPr>
          <p:cNvPr id="11" name="MemBodied on real robots">
            <a:extLst xmlns:a="http://schemas.openxmlformats.org/drawingml/2006/main">
              <a:ext uri="{FF2B5EF4-FFF2-40B4-BE49-F238E27FC236}">
                <a16:creationId xmlns:a16="http://schemas.microsoft.com/office/drawing/2014/main" id="{E654B1E0-A8DB-4AAD-9038-4962087BC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MemBodied on real robots</a:t>
            </a:r>
          </a:p>
        </p:txBody>
      </p:sp>
      <p:sp>
        <p:nvSpPr>
          <p:cNvPr id="12" name="Task success (%) · 20 trials per task and policy">
            <a:extLst xmlns:a="http://schemas.openxmlformats.org/drawingml/2006/main">
              <a:ext uri="{FF2B5EF4-FFF2-40B4-BE49-F238E27FC236}">
                <a16:creationId xmlns:a16="http://schemas.microsoft.com/office/drawing/2014/main" id="{4CD8627A-55D5-4EF9-9E41-ABC140F34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Task success (%)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55F4E0-7A46-48F5-8F5C-395BC0229F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9b45225b69416c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0B463C-569A-4A7E-90DD-BD45315ED6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38a964c07f4808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</p:sld>
</file>

<file path=ppt/slides/slide28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ome evidence has to be gathered">
            <a:extLst xmlns:a="http://schemas.openxmlformats.org/drawingml/2006/main">
              <a:ext uri="{FF2B5EF4-FFF2-40B4-BE49-F238E27FC236}">
                <a16:creationId xmlns:a16="http://schemas.microsoft.com/office/drawing/2014/main" id="{2FD328AA-30AB-4A5F-9879-ABB70E6DC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Some evidence has to be gathered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4D3F7B-B012-407F-AEB0-71A5670410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31ac55d9244fec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9823CD-B8D3-44CD-8004-E1500B43AB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9b0f0f87ec4f4b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5C892D-35B0-43B2-A72E-6D9E0AD066EC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ideo"/>
            <p:extLst>
              <p:ext uri="{DAA4B4D4-6D71-4841-9C94-3DE7FCFB9230}">
                <p14:media xmlns:p14="http://schemas.microsoft.com/office/powerpoint/2010/main" xmlns:ns3="http://schemas.openxmlformats.org/officeDocument/2006/relationships" ns3:embed="rId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Poster"/>
          <a:stretch xmlns:a="http://schemas.openxmlformats.org/drawingml/2006/main"/>
        </p:blipFill>
        <p:spPr>
          <a:xfrm xmlns:a="http://schemas.openxmlformats.org/drawingml/2006/main">
            <a:off x="609600" y="1381125"/>
            <a:ext cx="109728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9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F87451-968D-4840-AB1C-B4F58D6BED92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ideo"/>
            <p:extLst>
              <p:ext uri="{DAA4B4D4-6D71-4841-9C94-3DE7FCFB9230}">
                <p14:media xmlns:p14="http://schemas.microsoft.com/office/powerpoint/2010/main" xmlns:ns3="http://schemas.openxmlformats.org/officeDocument/2006/relationships" ns3:embed="rId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Poster"/>
          <a:stretch xmlns:a="http://schemas.openxmlformats.org/drawingml/2006/main"/>
        </p:blipFill>
        <p:spPr>
          <a:xfrm xmlns:a="http://schemas.openxmlformats.org/drawingml/2006/main">
            <a:off x="592667" y="0"/>
            <a:ext cx="11006667" cy="619125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0DD29F-30C1-480B-BE32-D478035E34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3b56aa5f95453f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67A829-975A-44DB-BD16-825EF2AEF7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be2d3483244342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0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505D3A-4217-42FF-BBB3-7775821857E7}"/>
              </a:ext>
            </a:extLst>
          </p:cNvPr>
          <p:cNvGraphicFramePr/>
          <p:nvPr/>
        </p:nvGraphicFramePr>
        <p:xfrm>
          <a:off xmlns:a="http://schemas.openxmlformats.org/drawingml/2006/main" x="609600" y="2209800"/>
          <a:ext xmlns:a="http://schemas.openxmlformats.org/drawingml/2006/main" cx="10972800" cy="3324225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800350"/>
                <a:gridCol w="1171575"/>
                <a:gridCol w="1171575"/>
                <a:gridCol w="1171575"/>
                <a:gridCol w="1171575"/>
                <a:gridCol w="1162050"/>
                <a:gridCol w="1162050"/>
                <a:gridCol w="1162050"/>
              </a:tblGrid>
              <a:tr h="4953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1719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Benchmark</a:t>
                      </a:r>
                    </a:p>
                  </a:txBody>
                  <a:tcPr marL="76200" marR="76200" marT="9525" marB="9525" anchor="ctr"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0">
                      <a:solidFill>
                        <a:srgbClr val="FFFFFF"/>
                      </a:solidFill>
                    </a:lnB>
                    <a:solidFill>
                      <a:srgbClr val="F4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1719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Long</a:t>
                      </a:r>
                    </a:p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1719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horizon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0">
                      <a:solidFill>
                        <a:srgbClr val="FFFFFF"/>
                      </a:solidFill>
                    </a:lnB>
                    <a:solidFill>
                      <a:srgbClr val="F4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1719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Hidden</a:t>
                      </a:r>
                    </a:p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1719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information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0">
                      <a:solidFill>
                        <a:srgbClr val="FFFFFF"/>
                      </a:solidFill>
                    </a:lnB>
                    <a:solidFill>
                      <a:srgbClr val="F4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1719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Memory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0">
                      <a:solidFill>
                        <a:srgbClr val="FFFFFF"/>
                      </a:solidFill>
                    </a:lnB>
                    <a:solidFill>
                      <a:srgbClr val="F4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1719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Mobile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0">
                      <a:solidFill>
                        <a:srgbClr val="FFFFFF"/>
                      </a:solidFill>
                    </a:lnB>
                    <a:solidFill>
                      <a:srgbClr val="F4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1719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Search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0">
                      <a:solidFill>
                        <a:srgbClr val="FFFFFF"/>
                      </a:solidFill>
                    </a:lnB>
                    <a:solidFill>
                      <a:srgbClr val="F4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1719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Inspect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0">
                      <a:solidFill>
                        <a:srgbClr val="FFFFFF"/>
                      </a:solidFill>
                    </a:lnB>
                    <a:solidFill>
                      <a:srgbClr val="F4F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1719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Test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0">
                      <a:solidFill>
                        <a:srgbClr val="FFFFFF"/>
                      </a:solidFill>
                    </a:lnB>
                    <a:solidFill>
                      <a:srgbClr val="F4F5F1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500" b="0">
                          <a:solidFill>
                            <a:srgbClr val="1719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RLBench</a:t>
                      </a:r>
                    </a:p>
                  </a:txBody>
                  <a:tcPr marL="76200" marR="76200" marT="9525" marB="9525" anchor="ctr"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A07F3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◐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A07F3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◐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500" b="0">
                          <a:solidFill>
                            <a:srgbClr val="1719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ManiSkill3</a:t>
                      </a:r>
                    </a:p>
                  </a:txBody>
                  <a:tcPr marL="76200" marR="76200" marT="9525" marB="9525" anchor="ctr"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A07F3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◐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500" b="0">
                          <a:solidFill>
                            <a:srgbClr val="1719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RoboTwin 2.0</a:t>
                      </a:r>
                    </a:p>
                  </a:txBody>
                  <a:tcPr marL="76200" marR="76200" marT="9525" marB="9525" anchor="ctr"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A07F3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◐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A07F3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◐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500" b="0">
                          <a:solidFill>
                            <a:srgbClr val="1719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LIBERO</a:t>
                      </a:r>
                    </a:p>
                  </a:txBody>
                  <a:tcPr marL="76200" marR="76200" marT="9525" marB="9525" anchor="ctr"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1C714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●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500" b="0">
                          <a:solidFill>
                            <a:srgbClr val="1719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CALVIN</a:t>
                      </a:r>
                    </a:p>
                  </a:txBody>
                  <a:tcPr marL="76200" marR="76200" marT="9525" marB="9525" anchor="ctr"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1C714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●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A07F3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◐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500" b="0">
                          <a:solidFill>
                            <a:srgbClr val="1719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BEHAVIOR-1K</a:t>
                      </a:r>
                    </a:p>
                  </a:txBody>
                  <a:tcPr marL="76200" marR="76200" marT="9525" marB="9525" anchor="ctr"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1C714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●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A07F3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◐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A07F3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◐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1C714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●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1C714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●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500" b="0">
                          <a:solidFill>
                            <a:srgbClr val="1719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RoboCasa365</a:t>
                      </a:r>
                    </a:p>
                  </a:txBody>
                  <a:tcPr marL="76200" marR="76200" marT="9525" marB="9525" anchor="ctr"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1C714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●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1C714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●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1C714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●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A07F3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◐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A07F3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◐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A07F3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◐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500" b="0">
                          <a:solidFill>
                            <a:srgbClr val="1719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RMBench</a:t>
                      </a:r>
                    </a:p>
                  </a:txBody>
                  <a:tcPr marL="76200" marR="76200" marT="9525" marB="9525" anchor="ctr"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1C714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●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1C714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●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1C714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●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C2C5BD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—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1C714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●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500" b="1">
                          <a:solidFill>
                            <a:srgbClr val="1C714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RoboQuest</a:t>
                      </a:r>
                    </a:p>
                  </a:txBody>
                  <a:tcPr marL="76200" marR="76200" marT="9525" marB="9525" anchor="ctr"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E6F1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1C714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●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E6F1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1C714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●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E6F1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1C714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●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E6F1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1C714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●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E6F1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1C714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●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E6F1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1C714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●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E6F1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1C714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●</a:t>
                      </a:r>
                    </a:p>
                  </a:txBody>
                  <a:tcPr marL="76200" marR="76200" marT="9525" marB="9525" anchor="ctr">
                    <a:lnR w="0">
                      <a:solidFill>
                        <a:srgbClr val="FFFFFF"/>
                      </a:solidFill>
                    </a:lnR>
                    <a:lnB w="0">
                      <a:solidFill>
                        <a:srgbClr val="FFFFFF"/>
                      </a:solidFill>
                    </a:lnB>
                    <a:solidFill>
                      <a:srgbClr val="E6F1E9"/>
                    </a:solidFill>
                  </a:tcPr>
                </a:tc>
              </a:tr>
            </a:tbl>
          </a:graphicData>
        </a:graphic>
      </p:graphicFrame>
      <p:sp>
        <p:nvSpPr>
          <p:cNvPr id="13" name="RoboQuest requires evidence seeking">
            <a:extLst xmlns:a="http://schemas.openxmlformats.org/drawingml/2006/main">
              <a:ext uri="{FF2B5EF4-FFF2-40B4-BE49-F238E27FC236}">
                <a16:creationId xmlns:a16="http://schemas.microsoft.com/office/drawing/2014/main" id="{4C0A6A34-30C7-4C0D-AA51-F26C17A80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RoboQuest requires evidence seeking</a:t>
            </a:r>
          </a:p>
        </p:txBody>
      </p:sp>
      <p:sp>
        <p:nvSpPr>
          <p:cNvPr id="14" name="The robot must act to uncover facts the task needs">
            <a:extLst xmlns:a="http://schemas.openxmlformats.org/drawingml/2006/main">
              <a:ext uri="{FF2B5EF4-FFF2-40B4-BE49-F238E27FC236}">
                <a16:creationId xmlns:a16="http://schemas.microsoft.com/office/drawing/2014/main" id="{C7A7EA86-10D1-46EE-998F-714BC8A26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8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8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8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8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8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8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8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8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8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8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The robot must act to uncover facts the task needs.</a:t>
            </a:r>
          </a:p>
        </p:txBody>
      </p:sp>
      <p:sp>
        <p:nvSpPr>
          <p:cNvPr id="15" name="● Explicit target     ◐ Partly     — Not targeted">
            <a:extLst xmlns:a="http://schemas.openxmlformats.org/drawingml/2006/main">
              <a:ext uri="{FF2B5EF4-FFF2-40B4-BE49-F238E27FC236}">
                <a16:creationId xmlns:a16="http://schemas.microsoft.com/office/drawing/2014/main" id="{EC9B80A0-FBD6-4F65-871B-F76D6C3D1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7620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● Explicit target     ◐ Partly     — Not targeted</a:t>
            </a:r>
          </a:p>
        </p:txBody>
      </p:sp>
      <p:sp>
        <p:nvSpPr>
          <p:cNvPr id="16" name="5,000 demonstrations of search, inspection and tes">
            <a:extLst xmlns:a="http://schemas.openxmlformats.org/drawingml/2006/main">
              <a:ext uri="{FF2B5EF4-FFF2-40B4-BE49-F238E27FC236}">
                <a16:creationId xmlns:a16="http://schemas.microsoft.com/office/drawing/2014/main" id="{3A0CFF1D-FF39-4736-B64D-64F69761C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00725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875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875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875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875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875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875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875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875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875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5,000 demonstrations of search, inspection and tests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C5D480-364E-40A3-84B5-255FD108DD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eb7904891d4168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89E8E8-37E0-4247-BC94-7A77CD45A4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936cf3bbf64a71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</p:sld>
</file>

<file path=ppt/slides/slide31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RoboQuest tests the full decision loop">
            <a:extLst xmlns:a="http://schemas.openxmlformats.org/drawingml/2006/main">
              <a:ext uri="{FF2B5EF4-FFF2-40B4-BE49-F238E27FC236}">
                <a16:creationId xmlns:a16="http://schemas.microsoft.com/office/drawing/2014/main" id="{D7302F5E-36AC-410D-A113-8420E43DC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75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RoboQuest tests the full decision loop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BE3335-A6F4-4894-8D29-8B8BDA2488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15a0e5107a44a3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B46154-BE21-4A79-89B5-93DE053CE0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161e43e544476e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0ACB75-76AD-4BCA-A2E7-153B86EE470C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4Video"/>
            <p:extLst>
              <p:ext uri="{DAA4B4D4-6D71-4841-9C94-3DE7FCFB9230}">
                <ns3:media xmlns:ns3="http://schemas.microsoft.com/office/powerpoint/2010/main" xmlns:ns4="http://schemas.openxmlformats.org/officeDocument/2006/relationships" ns4:embed="rIdV4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V4Poster"/>
          <a:stretch xmlns:a="http://schemas.openxmlformats.org/drawingml/2006/main"/>
        </p:blipFill>
        <p:spPr>
          <a:xfrm xmlns:a="http://schemas.openxmlformats.org/drawingml/2006/main">
            <a:off x="609600" y="1381125"/>
            <a:ext cx="109728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32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RoboQuest task success">
            <a:extLst xmlns:a="http://schemas.openxmlformats.org/drawingml/2006/main">
              <a:ext uri="{FF2B5EF4-FFF2-40B4-BE49-F238E27FC236}">
                <a16:creationId xmlns:a16="http://schemas.microsoft.com/office/drawing/2014/main" id="{13F1E06F-C492-4ACE-8FC1-52E414D3E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RoboQuest task success</a:t>
            </a:r>
          </a:p>
        </p:txBody>
      </p:sp>
      <p:sp>
        <p:nvSpPr>
          <p:cNvPr id="2" name="Episodes solved (%) · 500 episodes per model">
            <a:extLst xmlns:a="http://schemas.openxmlformats.org/drawingml/2006/main">
              <a:ext uri="{FF2B5EF4-FFF2-40B4-BE49-F238E27FC236}">
                <a16:creationId xmlns:a16="http://schemas.microsoft.com/office/drawing/2014/main" id="{CE3A8ABC-BFE1-4574-A90F-3D477B72F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Task success (%)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A930FE-A83F-40E8-AE8A-924EB93250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hartPNG"/>
          <a:stretch xmlns:a="http://schemas.openxmlformats.org/drawingml/2006/main"/>
        </p:blipFill>
        <p:spPr>
          <a:xfrm xmlns:a="http://schemas.openxmlformats.org/drawingml/2006/main">
            <a:off x="609600" y="1809750"/>
            <a:ext cx="10972800" cy="428625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B56D0F-A1C2-4682-B84A-7BE4230454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a1111085cf4c01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9C930C-DD55-4536-BA57-79A6584AAB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e8dc1efd1347b1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</p:sld>
</file>

<file path=ppt/slides/slide33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Execution skills in isolation">
            <a:extLst xmlns:a="http://schemas.openxmlformats.org/drawingml/2006/main">
              <a:ext uri="{FF2B5EF4-FFF2-40B4-BE49-F238E27FC236}">
                <a16:creationId xmlns:a16="http://schemas.microsoft.com/office/drawing/2014/main" id="{89C1A3BC-205C-4672-90F3-DA5ACBA4E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Execution skills in isolation</a:t>
            </a:r>
          </a:p>
        </p:txBody>
      </p:sp>
      <p:sp>
        <p:nvSpPr>
          <p:cNvPr id="2" name="Success (%) · Oracle guidance · 160 skill tests pe">
            <a:extLst xmlns:a="http://schemas.openxmlformats.org/drawingml/2006/main">
              <a:ext uri="{FF2B5EF4-FFF2-40B4-BE49-F238E27FC236}">
                <a16:creationId xmlns:a16="http://schemas.microsoft.com/office/drawing/2014/main" id="{ACD2E682-0895-42D0-97C6-A5E3FC2B6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Success with oracle guidance (%)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CD98CD-B472-4D10-A414-93F3BC7ED5C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hartPNG"/>
          <a:stretch xmlns:a="http://schemas.openxmlformats.org/drawingml/2006/main"/>
        </p:blipFill>
        <p:spPr>
          <a:xfrm xmlns:a="http://schemas.openxmlformats.org/drawingml/2006/main">
            <a:off x="609600" y="1952625"/>
            <a:ext cx="10972800" cy="390525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61E063-E3C0-4137-AE4F-FB6B4E2932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d4b602c431425a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FAB9FF-BCC2-4B89-8593-DAEC300FA5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6a8fbdb0d44997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</p:sld>
</file>

<file path=ppt/slides/slide34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Where the decision loop fails">
            <a:extLst xmlns:a="http://schemas.openxmlformats.org/drawingml/2006/main">
              <a:ext uri="{FF2B5EF4-FFF2-40B4-BE49-F238E27FC236}">
                <a16:creationId xmlns:a16="http://schemas.microsoft.com/office/drawing/2014/main" id="{DD34FE5A-A7FA-4304-892D-A3EF06EFA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Where the decision loop fails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48679A-7AED-4DBF-A6FD-A51FF3DC7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71675"/>
            <a:ext cx="4762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54C0"/>
          </a:solidFill>
          <a:ln xmlns:a="http://schemas.openxmlformats.org/drawingml/2006/main" w="0">
            <a:noFill/>
          </a:ln>
        </p:spPr>
      </p:sp>
      <p:sp>
        <p:nvSpPr>
          <p:cNvPr id="3" name="Missing evidence">
            <a:extLst xmlns:a="http://schemas.openxmlformats.org/drawingml/2006/main">
              <a:ext uri="{FF2B5EF4-FFF2-40B4-BE49-F238E27FC236}">
                <a16:creationId xmlns:a16="http://schemas.microsoft.com/office/drawing/2014/main" id="{2516914C-2964-4613-821E-9FC171620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33575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6554C0"/>
                </a:solidFill>
                <a:latin typeface="Helvetica Neue"/>
                <a:ea typeface="Helvetica Neue"/>
                <a:cs typeface="Helvetica Neue"/>
              </a:rPr>
              <a:t>Missing evidence</a:t>
            </a:r>
          </a:p>
        </p:txBody>
      </p:sp>
      <p:sp>
        <p:nvSpPr>
          <p:cNvPr id="4" name="Deciding evidence was never collected.">
            <a:extLst xmlns:a="http://schemas.openxmlformats.org/drawingml/2006/main">
              <a:ext uri="{FF2B5EF4-FFF2-40B4-BE49-F238E27FC236}">
                <a16:creationId xmlns:a16="http://schemas.microsoft.com/office/drawing/2014/main" id="{D81C337F-DF6C-42C9-80B2-CE66D8E6B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000250"/>
            <a:ext cx="6343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Deciding evidence was never collected.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6BE81D-79CF-4234-8651-98371E089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0375"/>
            <a:ext cx="4762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6535"/>
          </a:solidFill>
          <a:ln xmlns:a="http://schemas.openxmlformats.org/drawingml/2006/main" w="0">
            <a:noFill/>
          </a:ln>
        </p:spPr>
      </p:sp>
      <p:sp>
        <p:nvSpPr>
          <p:cNvPr id="6" name="Wrong decision">
            <a:extLst xmlns:a="http://schemas.openxmlformats.org/drawingml/2006/main">
              <a:ext uri="{FF2B5EF4-FFF2-40B4-BE49-F238E27FC236}">
                <a16:creationId xmlns:a16="http://schemas.microsoft.com/office/drawing/2014/main" id="{2CC2F27E-3CA3-49E4-8459-8339DE4A7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62275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400" b="1">
                <a:solidFill>
                  <a:srgbClr val="B56535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2400" b="1">
                <a:solidFill>
                  <a:srgbClr val="B56535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2400" b="1">
                <a:solidFill>
                  <a:srgbClr val="B56535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2400" b="1">
                <a:solidFill>
                  <a:srgbClr val="B56535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2400" b="1">
                <a:solidFill>
                  <a:srgbClr val="B56535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2400" b="1">
                <a:solidFill>
                  <a:srgbClr val="B56535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2400" b="1">
                <a:solidFill>
                  <a:srgbClr val="B56535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2400" b="1">
                <a:solidFill>
                  <a:srgbClr val="B56535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2400" b="1">
                <a:solidFill>
                  <a:srgbClr val="B56535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2400" b="1">
                <a:solidFill>
                  <a:srgbClr val="B5653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2400" b="1">
                <a:solidFill>
                  <a:srgbClr val="B565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B56535"/>
                </a:solidFill>
                <a:latin typeface="Helvetica Neue"/>
                <a:ea typeface="Helvetica Neue"/>
                <a:cs typeface="Helvetica Neue"/>
              </a:rPr>
              <a:t>Wrong decision</a:t>
            </a:r>
          </a:p>
        </p:txBody>
      </p:sp>
      <p:sp>
        <p:nvSpPr>
          <p:cNvPr id="7" name="The evidence was seen, but used incorrectly.">
            <a:extLst xmlns:a="http://schemas.openxmlformats.org/drawingml/2006/main">
              <a:ext uri="{FF2B5EF4-FFF2-40B4-BE49-F238E27FC236}">
                <a16:creationId xmlns:a16="http://schemas.microsoft.com/office/drawing/2014/main" id="{AA3B3663-3693-4A3D-A81B-A161D8D91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028950"/>
            <a:ext cx="6343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The evidence was seen, but used incorrectly.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2E8D92-27AF-40B0-9795-9142A321F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29075"/>
            <a:ext cx="4762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B59"/>
          </a:solidFill>
          <a:ln xmlns:a="http://schemas.openxmlformats.org/drawingml/2006/main" w="0">
            <a:noFill/>
          </a:ln>
        </p:spPr>
      </p:sp>
      <p:sp>
        <p:nvSpPr>
          <p:cNvPr id="9" name="Side effect">
            <a:extLst xmlns:a="http://schemas.openxmlformats.org/drawingml/2006/main">
              <a:ext uri="{FF2B5EF4-FFF2-40B4-BE49-F238E27FC236}">
                <a16:creationId xmlns:a16="http://schemas.microsoft.com/office/drawing/2014/main" id="{2534E08D-99B1-4D7F-891A-A003A5779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90975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4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24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24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24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24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24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24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24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24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24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24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67B59"/>
                </a:solidFill>
                <a:latin typeface="Helvetica Neue"/>
                <a:ea typeface="Helvetica Neue"/>
                <a:cs typeface="Helvetica Neue"/>
              </a:rPr>
              <a:t>Side effect</a:t>
            </a:r>
          </a:p>
        </p:txBody>
      </p:sp>
      <p:sp>
        <p:nvSpPr>
          <p:cNvPr id="10" name="An action disturbed another goal condition.">
            <a:extLst xmlns:a="http://schemas.openxmlformats.org/drawingml/2006/main">
              <a:ext uri="{FF2B5EF4-FFF2-40B4-BE49-F238E27FC236}">
                <a16:creationId xmlns:a16="http://schemas.microsoft.com/office/drawing/2014/main" id="{E7DE3EF3-A74C-4052-8753-9BD72389D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57650"/>
            <a:ext cx="6343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An action disturbed another goal condition.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6C4C79-383E-4D92-B0A8-811D1586B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57775"/>
            <a:ext cx="4762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81B"/>
          </a:solidFill>
          <a:ln xmlns:a="http://schemas.openxmlformats.org/drawingml/2006/main" w="0">
            <a:noFill/>
          </a:ln>
        </p:spPr>
      </p:sp>
      <p:sp>
        <p:nvSpPr>
          <p:cNvPr id="12" name="Execution failure">
            <a:extLst xmlns:a="http://schemas.openxmlformats.org/drawingml/2006/main">
              <a:ext uri="{FF2B5EF4-FFF2-40B4-BE49-F238E27FC236}">
                <a16:creationId xmlns:a16="http://schemas.microsoft.com/office/drawing/2014/main" id="{868CF5F0-14F3-433B-B426-EE5C9153B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019675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Execution failure</a:t>
            </a:r>
          </a:p>
        </p:txBody>
      </p:sp>
      <p:sp>
        <p:nvSpPr>
          <p:cNvPr id="13" name="The intended physical action failed.">
            <a:extLst xmlns:a="http://schemas.openxmlformats.org/drawingml/2006/main">
              <a:ext uri="{FF2B5EF4-FFF2-40B4-BE49-F238E27FC236}">
                <a16:creationId xmlns:a16="http://schemas.microsoft.com/office/drawing/2014/main" id="{76561962-BC3C-4EB1-8C10-BDC427B0B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5086350"/>
            <a:ext cx="6343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The intended physical action failed.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02BFF9-A56B-4563-8473-DA0C822027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ffdb91e7f543d9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C96D8B-91AA-4504-A828-31A2E8AC9B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e0517d2fea44ea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</p:sld>
</file>

<file path=ppt/slides/slide35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Failures by family">
            <a:extLst xmlns:a="http://schemas.openxmlformats.org/drawingml/2006/main">
              <a:ext uri="{FF2B5EF4-FFF2-40B4-BE49-F238E27FC236}">
                <a16:creationId xmlns:a16="http://schemas.microsoft.com/office/drawing/2014/main" id="{434AC82D-BD72-4753-BE86-497A48940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Failures by family</a:t>
            </a:r>
          </a:p>
        </p:txBody>
      </p:sp>
      <p:sp>
        <p:nvSpPr>
          <p:cNvPr id="2" name="Share of failure attribution (%) · Equal weight pe">
            <a:extLst xmlns:a="http://schemas.openxmlformats.org/drawingml/2006/main">
              <a:ext uri="{FF2B5EF4-FFF2-40B4-BE49-F238E27FC236}">
                <a16:creationId xmlns:a16="http://schemas.microsoft.com/office/drawing/2014/main" id="{D066A253-ABE2-4559-9D53-0D0F312E1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Share of failure attribution (%)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85FF12-9E93-40DB-AFA8-B745897EBA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hartPNG"/>
          <a:stretch xmlns:a="http://schemas.openxmlformats.org/drawingml/2006/main"/>
        </p:blipFill>
        <p:spPr>
          <a:xfrm xmlns:a="http://schemas.openxmlformats.org/drawingml/2006/main">
            <a:off x="609600" y="1952625"/>
            <a:ext cx="10972800" cy="3905250"/>
          </a:xfrm>
          <a:prstGeom xmlns:a="http://schemas.openxmlformats.org/drawingml/2006/main" prst="rect">
            <a:avLst/>
          </a:prstGeom>
        </p:spPr>
      </p:pic>
      <p:sp>
        <p:nvSpPr>
          <p:cNvPr id="4" name="Missing evidence and wrong decisions: 66–74% of at">
            <a:extLst xmlns:a="http://schemas.openxmlformats.org/drawingml/2006/main">
              <a:ext uri="{FF2B5EF4-FFF2-40B4-BE49-F238E27FC236}">
                <a16:creationId xmlns:a16="http://schemas.microsoft.com/office/drawing/2014/main" id="{F12637FE-D8CA-480D-B693-4FD537EA4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9775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00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800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800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800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800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800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800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800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800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800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800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Missing evidence and wrong decisions: 66–74% of attribution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7C6313-D456-47E3-9C5D-6A1B7DF132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ed975eea8848c4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BFECE2-1AFA-4E00-AC23-2D7C59323E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c65925a7a34c47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</p:sld>
</file>

<file path=ppt/slides/slide36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Exploration and object placement">
            <a:extLst xmlns:a="http://schemas.openxmlformats.org/drawingml/2006/main">
              <a:ext uri="{FF2B5EF4-FFF2-40B4-BE49-F238E27FC236}">
                <a16:creationId xmlns:a16="http://schemas.microsoft.com/office/drawing/2014/main" id="{4E68A066-E12C-45F5-8044-C4119DE32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Exploration and object placement</a:t>
            </a:r>
          </a:p>
        </p:txBody>
      </p:sp>
      <p:sp>
        <p:nvSpPr>
          <p:cNvPr id="2" name="Share of failures (%)">
            <a:extLst xmlns:a="http://schemas.openxmlformats.org/drawingml/2006/main">
              <a:ext uri="{FF2B5EF4-FFF2-40B4-BE49-F238E27FC236}">
                <a16:creationId xmlns:a16="http://schemas.microsoft.com/office/drawing/2014/main" id="{4504EA24-99F3-4FC3-9FE7-1A7C3ADCE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Share of failures (%)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C5266E-C39A-4918-BE36-C28FE43ECD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hartPNG"/>
          <a:stretch xmlns:a="http://schemas.openxmlformats.org/drawingml/2006/main"/>
        </p:blipFill>
        <p:spPr>
          <a:xfrm xmlns:a="http://schemas.openxmlformats.org/drawingml/2006/main">
            <a:off x="609600" y="1762125"/>
            <a:ext cx="10972800" cy="43815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C8E861-35F7-43E5-A38C-287B3F0B21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3b217b90d94114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EEC6B1-139A-4E8C-9A2D-72D0E03875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b368f27e844e47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</p:sld>
</file>

<file path=ppt/slides/slide37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Puzzle Box with covered bolts">
            <a:extLst xmlns:a="http://schemas.openxmlformats.org/drawingml/2006/main">
              <a:ext uri="{FF2B5EF4-FFF2-40B4-BE49-F238E27FC236}">
                <a16:creationId xmlns:a16="http://schemas.microsoft.com/office/drawing/2014/main" id="{F4474389-0572-45B2-9691-CF3C4193C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Puzzle Box with covered bolts</a:t>
            </a:r>
          </a:p>
        </p:txBody>
      </p:sp>
      <p:sp>
        <p:nvSpPr>
          <p:cNvPr id="2" name="Puzzle Box success (%)">
            <a:extLst xmlns:a="http://schemas.openxmlformats.org/drawingml/2006/main">
              <a:ext uri="{FF2B5EF4-FFF2-40B4-BE49-F238E27FC236}">
                <a16:creationId xmlns:a16="http://schemas.microsoft.com/office/drawing/2014/main" id="{340BE415-E53D-4EE0-9E73-BCC0BC2E3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Puzzle Box success (%)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9B1096-D088-46F1-9D49-4D9FE359E8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hartPNG"/>
          <a:stretch xmlns:a="http://schemas.openxmlformats.org/drawingml/2006/main"/>
        </p:blipFill>
        <p:spPr>
          <a:xfrm xmlns:a="http://schemas.openxmlformats.org/drawingml/2006/main">
            <a:off x="609600" y="1952625"/>
            <a:ext cx="10972800" cy="390525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F6884E-11F1-4BA8-BCD1-1B0616F17E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bead0a263844c5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E1E4D4-9D6C-4353-8BA0-CDC94788E0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9c954581db42f3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</p:sld>
</file>

<file path=ppt/slides/slide38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he harness needs a completion check">
            <a:extLst xmlns:a="http://schemas.openxmlformats.org/drawingml/2006/main">
              <a:ext uri="{FF2B5EF4-FFF2-40B4-BE49-F238E27FC236}">
                <a16:creationId xmlns:a16="http://schemas.microsoft.com/office/drawing/2014/main" id="{C82C4A03-B3D0-4680-A4BB-3B60D735C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The harness needs a completion check</a:t>
            </a:r>
          </a:p>
        </p:txBody>
      </p:sp>
      <p:sp>
        <p:nvSpPr>
          <p:cNvPr id="2" name="Correct submissions / all submissions (%)">
            <a:extLst xmlns:a="http://schemas.openxmlformats.org/drawingml/2006/main">
              <a:ext uri="{FF2B5EF4-FFF2-40B4-BE49-F238E27FC236}">
                <a16:creationId xmlns:a16="http://schemas.microsoft.com/office/drawing/2014/main" id="{2FF76180-A3D7-4A15-A9A0-A44DF8B34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73777C"/>
                </a:solidFill>
                <a:latin typeface="Helvetica Neue"/>
                <a:ea typeface="Helvetica Neue"/>
                <a:cs typeface="Helvetica Neue"/>
              </a:rPr>
              <a:t>Correct submissions / all submissions (%)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611A28-749A-418A-8FA8-675BA8D6EB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hartPNG"/>
          <a:stretch xmlns:a="http://schemas.openxmlformats.org/drawingml/2006/main"/>
        </p:blipFill>
        <p:spPr>
          <a:xfrm xmlns:a="http://schemas.openxmlformats.org/drawingml/2006/main">
            <a:off x="609600" y="1809750"/>
            <a:ext cx="10972800" cy="428625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1244AF-9C63-42F7-8B8B-D5786863FF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65a6b17f944e1e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6177B6-9B4A-4DA4-A4C7-299F908DFC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11d59284fb43f9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</p:sld>
</file>

<file path=ppt/slides/slide39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When should the planner return?">
            <a:extLst xmlns:a="http://schemas.openxmlformats.org/drawingml/2006/main">
              <a:ext uri="{FF2B5EF4-FFF2-40B4-BE49-F238E27FC236}">
                <a16:creationId xmlns:a16="http://schemas.microsoft.com/office/drawing/2014/main" id="{C68A2B21-C41D-4477-9376-B94810FF4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rPr>
              <a:t>System-1 models could monitor execution</a:t>
            </a:r>
          </a:p>
        </p:txBody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83BDAB-AA6B-4A49-BBB8-DFD4D5721D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e633eea0a64c5f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66BC41-7A9A-4FDE-9704-AC4089779B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5d33c7be27442e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3192FD-963A-4686-8A6E-B47D8B3409DA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4Video"/>
            <p:extLst>
              <p:ext uri="{DAA4B4D4-6D71-4841-9C94-3DE7FCFB9230}">
                <ns3:media xmlns:ns3="http://schemas.microsoft.com/office/powerpoint/2010/main" xmlns:ns4="http://schemas.openxmlformats.org/officeDocument/2006/relationships" ns4:embed="rIdV4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V4Poster"/>
          <a:stretch xmlns:a="http://schemas.openxmlformats.org/drawingml/2006/main"/>
        </p:blipFill>
        <p:spPr>
          <a:xfrm xmlns:a="http://schemas.openxmlformats.org/drawingml/2006/main">
            <a:off x="609600" y="1381125"/>
            <a:ext cx="109728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</p:timing>
</p:sld>
</file>

<file path=ppt/slides/slide40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What should each model see?">
            <a:extLst xmlns:a="http://schemas.openxmlformats.org/drawingml/2006/main">
              <a:ext uri="{FF2B5EF4-FFF2-40B4-BE49-F238E27FC236}">
                <a16:creationId xmlns:a16="http://schemas.microsoft.com/office/drawing/2014/main" id="{0BFBFB3D-8145-452A-9EEB-9FC2AD19F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What should each model see?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C9E9E4-7993-44EA-A80A-ED3103A254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2479c9cc0b403e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190CD0-DE04-4EFF-B00F-583A70F8F5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2f2365c0b54348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9B4D74-5AF6-4656-9565-128FC2F3A719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ideo"/>
            <p:extLst>
              <p:ext uri="{DAA4B4D4-6D71-4841-9C94-3DE7FCFB9230}">
                <p14:media xmlns:p14="http://schemas.microsoft.com/office/powerpoint/2010/main" xmlns:ns3="http://schemas.openxmlformats.org/officeDocument/2006/relationships" ns3:embed="rId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Poster"/>
          <a:stretch xmlns:a="http://schemas.openxmlformats.org/drawingml/2006/main"/>
        </p:blipFill>
        <p:spPr>
          <a:xfrm xmlns:a="http://schemas.openxmlformats.org/drawingml/2006/main">
            <a:off x="609600" y="1381125"/>
            <a:ext cx="109728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41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What counts as completion?">
            <a:extLst xmlns:a="http://schemas.openxmlformats.org/drawingml/2006/main">
              <a:ext uri="{FF2B5EF4-FFF2-40B4-BE49-F238E27FC236}">
                <a16:creationId xmlns:a16="http://schemas.microsoft.com/office/drawing/2014/main" id="{6D1B8696-CBA6-44D4-AC1C-782371087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825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75" b="1">
                <a:solidFill>
                  <a:srgbClr val="17191B"/>
                </a:solidFill>
                <a:latin typeface="Helvetica Neue"/>
                <a:ea typeface="Helvetica Neue"/>
                <a:cs typeface="Helvetica Neue"/>
              </a:rPr>
              <a:t>Completion checks need fresh evidence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6C6C87-B044-42E5-9A5A-651E4B558C8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5d39ef6fe24197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E44212-651A-4A2B-9040-FD74E85F1C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412050ab214a00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0FDDD6-B2FE-4A61-8589-69576FD1FD5A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4Video"/>
            <p:extLst>
              <p:ext uri="{DAA4B4D4-6D71-4841-9C94-3DE7FCFB9230}">
                <ns3:media xmlns:ns3="http://schemas.microsoft.com/office/powerpoint/2010/main" xmlns:ns4="http://schemas.openxmlformats.org/officeDocument/2006/relationships" ns4:embed="rIdV4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V4Poster"/>
          <a:stretch xmlns:a="http://schemas.openxmlformats.org/drawingml/2006/main"/>
        </p:blipFill>
        <p:spPr>
          <a:xfrm xmlns:a="http://schemas.openxmlformats.org/drawingml/2006/main">
            <a:off x="609600" y="1381125"/>
            <a:ext cx="109728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2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1012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Toward a physical-agent harness">
            <a:extLst xmlns:a="http://schemas.openxmlformats.org/drawingml/2006/main">
              <a:ext uri="{FF2B5EF4-FFF2-40B4-BE49-F238E27FC236}">
                <a16:creationId xmlns:a16="http://schemas.microsoft.com/office/drawing/2014/main" id="{88C4D293-C974-4C82-9067-831DA76EF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90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90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90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90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90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90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90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90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90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90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90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F5F6F7"/>
                </a:solidFill>
                <a:latin typeface="Helvetica Neue"/>
                <a:ea typeface="Helvetica Neue"/>
                <a:cs typeface="Helvetica Neue"/>
              </a:rPr>
              <a:t>Toward a physical-agent harness</a:t>
            </a:r>
          </a:p>
        </p:txBody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F5B2F51-C0C1-4601-884D-1065FCFDCB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f66bb359854b73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E450B77-09CE-4476-8FDA-720A91C3C4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2e8d91a9534f96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  <p:pic>
        <p:nvPic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D2485B8-28D6-4A24-8D3B-4953D0BE35AE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ideo"/>
            <p:extLst>
              <p:ext uri="{DAA4B4D4-6D71-4841-9C94-3DE7FCFB9230}">
                <p14:media xmlns:p14="http://schemas.microsoft.com/office/powerpoint/2010/main" xmlns:ns3="http://schemas.openxmlformats.org/officeDocument/2006/relationships" ns3:embed="rId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IdPoster"/>
          <a:stretch xmlns:a="http://schemas.openxmlformats.org/drawingml/2006/main"/>
        </p:blipFill>
        <p:spPr>
          <a:xfrm xmlns:a="http://schemas.openxmlformats.org/drawingml/2006/main">
            <a:off x="609600" y="1524000"/>
            <a:ext cx="109728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38"/>
                </p:tgtEl>
              </p:cMediaNode>
            </p:video>
          </p:childTnLst>
        </p:cTn>
      </p:par>
    </p:tnLst>
  </p:timing>
</p:sld>
</file>

<file path=ppt/slides/slide43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1012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 title">
            <a:extLst xmlns:a="http://schemas.openxmlformats.org/drawingml/2006/main">
              <a:ext uri="{FF2B5EF4-FFF2-40B4-BE49-F238E27FC236}">
                <a16:creationId xmlns:a16="http://schemas.microsoft.com/office/drawing/2014/main" id="{17F48B0E-C63A-4C13-990F-020788FFB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3675" b="1">
                <a:solidFill>
                  <a:srgbClr val="F4F5F6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675" b="1">
                <a:solidFill>
                  <a:srgbClr val="F4F5F6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675" b="1">
                <a:solidFill>
                  <a:srgbClr val="F4F5F6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675" b="1">
                <a:solidFill>
                  <a:srgbClr val="F4F5F6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675" b="1">
                <a:solidFill>
                  <a:srgbClr val="F4F5F6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675" b="1">
                <a:solidFill>
                  <a:srgbClr val="F4F5F6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675" b="1">
                <a:solidFill>
                  <a:srgbClr val="F4F5F6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675" b="1">
                <a:solidFill>
                  <a:srgbClr val="F4F5F6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675" b="1">
                <a:solidFill>
                  <a:srgbClr val="F4F5F6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675" b="1">
                <a:solidFill>
                  <a:srgbClr val="F4F5F6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675" b="1">
                <a:solidFill>
                  <a:srgbClr val="F4F5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75" b="1">
                <a:solidFill>
                  <a:srgbClr val="F4F5F6"/>
                </a:solidFill>
                <a:latin typeface="Helvetica Neue"/>
                <a:ea typeface="Helvetica Neue"/>
                <a:cs typeface="Helvetica Neue"/>
              </a:rPr>
              <a:t>Physical AI needs more than robot data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E307E6-5987-4C07-A864-0C8D75D768D2}"/>
              </a:ext>
            </a:extLst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5Video"/>
            <p:extLst>
              <p:ext uri="{DAA4B4D4-6D71-4841-9C94-3DE7FCFB9230}">
                <ns3:media xmlns:ns3="http://schemas.microsoft.com/office/powerpoint/2010/main" xmlns:ns4="http://schemas.openxmlformats.org/officeDocument/2006/relationships" ns4:embed="rIdV5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0992f2bf6a1b41ba"/>
          <a:stretch xmlns:a="http://schemas.openxmlformats.org/drawingml/2006/main"/>
        </p:blipFill>
        <p:spPr>
          <a:xfrm xmlns:a="http://schemas.openxmlformats.org/drawingml/2006/main">
            <a:off x="609600" y="1181100"/>
            <a:ext cx="10972800" cy="51435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971313-1EE5-4E27-AB7C-583CD48F78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ad998b926c4f6c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374788-3155-4131-89CE-637B151CF8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746b2810be4c5c"/>
          <a:stretch xmlns:a="http://schemas.openxmlformats.org/drawingml/2006/main"/>
        </p:blipFill>
        <p:spPr>
          <a:xfrm xmlns:a="http://schemas.openxmlformats.org/drawingml/2006/main">
            <a:off x="1819415" y="6381750"/>
            <a:ext cx="237839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310209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 repeatCount="indefinite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4.xml><?xml version="1.0" encoding="utf-8"?>
<p:sld xmlns:p="http://schemas.openxmlformats.org/presentationml/2006/main" showMasterSp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References">
            <a:extLst xmlns:a="http://schemas.openxmlformats.org/drawingml/2006/main">
              <a:ext uri="{FF2B5EF4-FFF2-40B4-BE49-F238E27FC236}">
                <a16:creationId xmlns:a16="http://schemas.microsoft.com/office/drawing/2014/main" id="{4A1DC33C-11C9-4C6E-939C-07E892583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References</a:t>
            </a:r>
          </a:p>
        </p:txBody>
      </p:sp>
      <p:sp>
        <p:nvSpPr>
          <p:cNvPr id="2" name="GE-Act 2.0">
            <a:extLst xmlns:a="http://schemas.openxmlformats.org/drawingml/2006/main">
              <a:ext uri="{FF2B5EF4-FFF2-40B4-BE49-F238E27FC236}">
                <a16:creationId xmlns:a16="http://schemas.microsoft.com/office/drawing/2014/main" id="{C05E4CC0-BF13-4C5A-A220-FA7F5B430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90725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GE-Act 2.0</a:t>
            </a:r>
          </a:p>
        </p:txBody>
      </p:sp>
      <p:sp>
        <p:nvSpPr>
          <p:cNvPr id="4" name="MemBodied">
            <a:extLst xmlns:a="http://schemas.openxmlformats.org/drawingml/2006/main">
              <a:ext uri="{FF2B5EF4-FFF2-40B4-BE49-F238E27FC236}">
                <a16:creationId xmlns:a16="http://schemas.microsoft.com/office/drawing/2014/main" id="{4747A42D-7A2C-4635-A67C-BD7B25C7C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MemBodied</a:t>
            </a:r>
          </a:p>
        </p:txBody>
      </p:sp>
      <p:sp>
        <p:nvSpPr>
          <p:cNvPr id="6" name="RoboQuest">
            <a:extLst xmlns:a="http://schemas.openxmlformats.org/drawingml/2006/main">
              <a:ext uri="{FF2B5EF4-FFF2-40B4-BE49-F238E27FC236}">
                <a16:creationId xmlns:a16="http://schemas.microsoft.com/office/drawing/2014/main" id="{EB20757D-A286-493D-A673-E7FBEBBEF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6775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RoboQuest</a:t>
            </a:r>
          </a:p>
        </p:txBody>
      </p:sp>
      <p:sp>
        <p:nvSpPr>
          <p:cNvPr id="8" name="SayCan">
            <a:extLst xmlns:a="http://schemas.openxmlformats.org/drawingml/2006/main">
              <a:ext uri="{FF2B5EF4-FFF2-40B4-BE49-F238E27FC236}">
                <a16:creationId xmlns:a16="http://schemas.microsoft.com/office/drawing/2014/main" id="{B038CC61-DFA8-46DE-9F44-45F7E2CE6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990725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SayCan</a:t>
            </a:r>
          </a:p>
        </p:txBody>
      </p:sp>
      <p:sp>
        <p:nvSpPr>
          <p:cNvPr id="10" name="RT-2">
            <a:extLst xmlns:a="http://schemas.openxmlformats.org/drawingml/2006/main">
              <a:ext uri="{FF2B5EF4-FFF2-40B4-BE49-F238E27FC236}">
                <a16:creationId xmlns:a16="http://schemas.microsoft.com/office/drawing/2014/main" id="{FBEA0476-BF5C-4C8A-BCA5-0E6EEEB90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333750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RT-2</a:t>
            </a:r>
          </a:p>
        </p:txBody>
      </p:sp>
      <p:sp>
        <p:nvSpPr>
          <p:cNvPr id="12" name="π₀.₅">
            <a:extLst xmlns:a="http://schemas.openxmlformats.org/drawingml/2006/main">
              <a:ext uri="{FF2B5EF4-FFF2-40B4-BE49-F238E27FC236}">
                <a16:creationId xmlns:a16="http://schemas.microsoft.com/office/drawing/2014/main" id="{FBAC1545-B418-432A-83D2-06370F564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676775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 algn="l">
              <a:buNone/>
              <a:def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6181B"/>
                </a:solidFill>
                <a:latin typeface="Helvetica Neue"/>
                <a:ea typeface="Helvetica Neue"/>
                <a:cs typeface="Helvetica Neue"/>
              </a:rPr>
              <a:t>π₀.₅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1EC478-C91A-4805-B5FB-0F5DC2C7AE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592d8691e94057"/>
          <a:stretch xmlns:a="http://schemas.openxmlformats.org/drawingml/2006/main"/>
        </p:blipFill>
        <p:spPr>
          <a:xfrm xmlns:a="http://schemas.openxmlformats.org/drawingml/2006/main">
            <a:off x="611784" y="6324600"/>
            <a:ext cx="948132" cy="419100"/>
          </a:xfrm>
          <a:prstGeom xmlns:a="http://schemas.openxmlformats.org/drawingml/2006/main" prst="rect">
            <a:avLst/>
          </a:prstGeom>
        </p:spPr>
      </p:pic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93B051-812F-46DC-8254-77DED6EEA7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91e0b729714ed8"/>
          <a:stretch xmlns:a="http://schemas.openxmlformats.org/drawingml/2006/main"/>
        </p:blipFill>
        <p:spPr>
          <a:xfrm xmlns:a="http://schemas.openxmlformats.org/drawingml/2006/main">
            <a:off x="1819418" y="6381750"/>
            <a:ext cx="237839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2556"/>
      </p:ext>
    </p:extLst>
  </p:cSld>
</p:sld>
</file>

<file path=ppt/theme/theme1.xml><?xml version="1.0" encoding="utf-8"?>
<a:theme xmlns:a="http://schemas.openxmlformats.org/drawingml/2006/main" name="DeCLaRe Lab">
  <a:themeElements>
    <a:clrScheme name="DeCLaRe Monochrome">
      <a:dk1>
        <a:srgbClr val="111111"/>
      </a:dk1>
      <a:lt1>
        <a:srgbClr val="FFFFFF"/>
      </a:lt1>
      <a:dk2>
        <a:srgbClr val="4A4A48"/>
      </a:dk2>
      <a:lt2>
        <a:srgbClr val="F3F3F1"/>
      </a:lt2>
      <a:accent1>
        <a:srgbClr val="111111"/>
      </a:accent1>
      <a:accent2>
        <a:srgbClr val="4A4A48"/>
      </a:accent2>
      <a:accent3>
        <a:srgbClr val="747470"/>
      </a:accent3>
      <a:accent4>
        <a:srgbClr val="A7A7A2"/>
      </a:accent4>
      <a:accent5>
        <a:srgbClr val="DDDDDA"/>
      </a:accent5>
      <a:accent6>
        <a:srgbClr val="F3F3F1"/>
      </a:accent6>
      <a:hlink>
        <a:srgbClr val="111111"/>
      </a:hlink>
      <a:folHlink>
        <a:srgbClr val="5F5F5C"/>
      </a:folHlink>
    </a:clrScheme>
    <a:fontScheme name="Office">
      <a:majorFont>
        <a:latin typeface="Helvetica Neue"/>
        <a:ea typeface="Calibri Light"/>
        <a:cs typeface="Calibri Light"/>
      </a:majorFont>
      <a:minorFont>
        <a:latin typeface="Helvetica Neue"/>
        <a:ea typeface="Calibri"/>
        <a:cs typeface="Calibri"/>
      </a:minorFont>
    </a:fontScheme>
    <a:fmtScheme name="DeCLaRe Monochrom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44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2026-10-26T01:55:01.1060000Z</dcterms:created>
  <dcterms:modified xsi:type="dcterms:W3CDTF">2026-10-26T01:55:01.1060000Z</dcterms:modified>
</coreProperties>
</file>